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4.xml" ContentType="application/vnd.openxmlformats-officedocument.themeOverride+xml"/>
  <Override PartName="/ppt/notesSlides/notesSlide36.xml" ContentType="application/vnd.openxmlformats-officedocument.presentationml.notesSlide+xml"/>
  <Override PartName="/ppt/theme/themeOverride5.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6.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7.xml" ContentType="application/vnd.openxmlformats-officedocument.themeOverride+xml"/>
  <Override PartName="/ppt/notesSlides/notesSlide55.xml" ContentType="application/vnd.openxmlformats-officedocument.presentationml.notesSlide+xml"/>
  <Override PartName="/ppt/theme/themeOverride8.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72"/>
  </p:notesMasterIdLst>
  <p:handoutMasterIdLst>
    <p:handoutMasterId r:id="rId73"/>
  </p:handoutMasterIdLst>
  <p:sldIdLst>
    <p:sldId id="326" r:id="rId3"/>
    <p:sldId id="472" r:id="rId4"/>
    <p:sldId id="341" r:id="rId5"/>
    <p:sldId id="427" r:id="rId6"/>
    <p:sldId id="433" r:id="rId7"/>
    <p:sldId id="432" r:id="rId8"/>
    <p:sldId id="423" r:id="rId9"/>
    <p:sldId id="434" r:id="rId10"/>
    <p:sldId id="330" r:id="rId11"/>
    <p:sldId id="336" r:id="rId12"/>
    <p:sldId id="270" r:id="rId13"/>
    <p:sldId id="399" r:id="rId14"/>
    <p:sldId id="403" r:id="rId15"/>
    <p:sldId id="407" r:id="rId16"/>
    <p:sldId id="502" r:id="rId17"/>
    <p:sldId id="421" r:id="rId18"/>
    <p:sldId id="486" r:id="rId19"/>
    <p:sldId id="487" r:id="rId20"/>
    <p:sldId id="488" r:id="rId21"/>
    <p:sldId id="489" r:id="rId22"/>
    <p:sldId id="490" r:id="rId23"/>
    <p:sldId id="491" r:id="rId24"/>
    <p:sldId id="510" r:id="rId25"/>
    <p:sldId id="352" r:id="rId26"/>
    <p:sldId id="354" r:id="rId27"/>
    <p:sldId id="353" r:id="rId28"/>
    <p:sldId id="497" r:id="rId29"/>
    <p:sldId id="498" r:id="rId30"/>
    <p:sldId id="500" r:id="rId31"/>
    <p:sldId id="501" r:id="rId32"/>
    <p:sldId id="499" r:id="rId33"/>
    <p:sldId id="492" r:id="rId34"/>
    <p:sldId id="493" r:id="rId35"/>
    <p:sldId id="503" r:id="rId36"/>
    <p:sldId id="410" r:id="rId37"/>
    <p:sldId id="404" r:id="rId38"/>
    <p:sldId id="328" r:id="rId39"/>
    <p:sldId id="333" r:id="rId40"/>
    <p:sldId id="366" r:id="rId41"/>
    <p:sldId id="455" r:id="rId42"/>
    <p:sldId id="413" r:id="rId43"/>
    <p:sldId id="428" r:id="rId44"/>
    <p:sldId id="456" r:id="rId45"/>
    <p:sldId id="337" r:id="rId46"/>
    <p:sldId id="284" r:id="rId47"/>
    <p:sldId id="285" r:id="rId48"/>
    <p:sldId id="260" r:id="rId49"/>
    <p:sldId id="411" r:id="rId50"/>
    <p:sldId id="452" r:id="rId51"/>
    <p:sldId id="474" r:id="rId52"/>
    <p:sldId id="475" r:id="rId53"/>
    <p:sldId id="481" r:id="rId54"/>
    <p:sldId id="482" r:id="rId55"/>
    <p:sldId id="483" r:id="rId56"/>
    <p:sldId id="484" r:id="rId57"/>
    <p:sldId id="485" r:id="rId58"/>
    <p:sldId id="430" r:id="rId59"/>
    <p:sldId id="508" r:id="rId60"/>
    <p:sldId id="509" r:id="rId61"/>
    <p:sldId id="338" r:id="rId62"/>
    <p:sldId id="334" r:id="rId63"/>
    <p:sldId id="504" r:id="rId64"/>
    <p:sldId id="505" r:id="rId65"/>
    <p:sldId id="506" r:id="rId66"/>
    <p:sldId id="445" r:id="rId67"/>
    <p:sldId id="446" r:id="rId68"/>
    <p:sldId id="417" r:id="rId69"/>
    <p:sldId id="454" r:id="rId70"/>
    <p:sldId id="437" r:id="rId71"/>
  </p:sldIdLst>
  <p:sldSz cx="9144000" cy="6858000" type="screen4x3"/>
  <p:notesSz cx="9296400" cy="688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rlier, Morgan" initials="P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55715B"/>
    <a:srgbClr val="2D87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651" autoAdjust="0"/>
  </p:normalViewPr>
  <p:slideViewPr>
    <p:cSldViewPr snapToGrid="0">
      <p:cViewPr varScale="1">
        <p:scale>
          <a:sx n="86" d="100"/>
          <a:sy n="86" d="100"/>
        </p:scale>
        <p:origin x="2334" y="90"/>
      </p:cViewPr>
      <p:guideLst>
        <p:guide orient="horz" pos="2160"/>
        <p:guide pos="2880"/>
      </p:guideLst>
    </p:cSldViewPr>
  </p:slideViewPr>
  <p:notesTextViewPr>
    <p:cViewPr>
      <p:scale>
        <a:sx n="1" d="1"/>
        <a:sy n="1" d="1"/>
      </p:scale>
      <p:origin x="0" y="0"/>
    </p:cViewPr>
  </p:notesTextViewPr>
  <p:sorterViewPr>
    <p:cViewPr>
      <p:scale>
        <a:sx n="100" d="100"/>
        <a:sy n="100" d="100"/>
      </p:scale>
      <p:origin x="0" y="-552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7874" cy="34527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6402" y="1"/>
            <a:ext cx="4027874" cy="345277"/>
          </a:xfrm>
          <a:prstGeom prst="rect">
            <a:avLst/>
          </a:prstGeom>
        </p:spPr>
        <p:txBody>
          <a:bodyPr vert="horz" lIns="91440" tIns="45720" rIns="91440" bIns="45720" rtlCol="0"/>
          <a:lstStyle>
            <a:lvl1pPr algn="r">
              <a:defRPr sz="1200"/>
            </a:lvl1pPr>
          </a:lstStyle>
          <a:p>
            <a:fld id="{1C2AFBA5-D4F2-4192-A5DB-C454415D648F}" type="datetime1">
              <a:rPr lang="en-US" smtClean="0"/>
              <a:t>12/2/2019</a:t>
            </a:fld>
            <a:endParaRPr lang="en-US"/>
          </a:p>
        </p:txBody>
      </p:sp>
      <p:sp>
        <p:nvSpPr>
          <p:cNvPr id="4" name="Footer Placeholder 3"/>
          <p:cNvSpPr>
            <a:spLocks noGrp="1"/>
          </p:cNvSpPr>
          <p:nvPr>
            <p:ph type="ftr" sz="quarter" idx="2"/>
          </p:nvPr>
        </p:nvSpPr>
        <p:spPr>
          <a:xfrm>
            <a:off x="0" y="6536536"/>
            <a:ext cx="4027874" cy="34527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6402" y="6536536"/>
            <a:ext cx="4027874" cy="345277"/>
          </a:xfrm>
          <a:prstGeom prst="rect">
            <a:avLst/>
          </a:prstGeom>
        </p:spPr>
        <p:txBody>
          <a:bodyPr vert="horz" lIns="91440" tIns="45720" rIns="91440" bIns="45720" rtlCol="0" anchor="b"/>
          <a:lstStyle>
            <a:lvl1pPr algn="r">
              <a:defRPr sz="1200"/>
            </a:lvl1pPr>
          </a:lstStyle>
          <a:p>
            <a:fld id="{EA6A6C34-DE92-4370-9E27-FD4CDB7780D2}" type="slidenum">
              <a:rPr lang="en-US" smtClean="0"/>
              <a:t>‹#›</a:t>
            </a:fld>
            <a:endParaRPr lang="en-US"/>
          </a:p>
        </p:txBody>
      </p:sp>
    </p:spTree>
    <p:extLst>
      <p:ext uri="{BB962C8B-B14F-4D97-AF65-F5344CB8AC3E}">
        <p14:creationId xmlns:p14="http://schemas.microsoft.com/office/powerpoint/2010/main" val="127335874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28440" cy="344091"/>
          </a:xfrm>
          <a:prstGeom prst="rect">
            <a:avLst/>
          </a:prstGeom>
        </p:spPr>
        <p:txBody>
          <a:bodyPr vert="horz" lIns="92309" tIns="46154" rIns="92309" bIns="46154" rtlCol="0"/>
          <a:lstStyle>
            <a:lvl1pPr algn="l">
              <a:defRPr sz="1200">
                <a:latin typeface="Times New Roman" panose="02020603050405020304" pitchFamily="18" charset="0"/>
              </a:defRPr>
            </a:lvl1pPr>
          </a:lstStyle>
          <a:p>
            <a:endParaRPr lang="en-US"/>
          </a:p>
        </p:txBody>
      </p:sp>
      <p:sp>
        <p:nvSpPr>
          <p:cNvPr id="3" name="Date Placeholder 2"/>
          <p:cNvSpPr>
            <a:spLocks noGrp="1"/>
          </p:cNvSpPr>
          <p:nvPr>
            <p:ph type="dt" idx="1"/>
          </p:nvPr>
        </p:nvSpPr>
        <p:spPr>
          <a:xfrm>
            <a:off x="5265810" y="1"/>
            <a:ext cx="4028440" cy="344091"/>
          </a:xfrm>
          <a:prstGeom prst="rect">
            <a:avLst/>
          </a:prstGeom>
        </p:spPr>
        <p:txBody>
          <a:bodyPr vert="horz" lIns="92309" tIns="46154" rIns="92309" bIns="46154" rtlCol="0"/>
          <a:lstStyle>
            <a:lvl1pPr algn="r">
              <a:defRPr sz="1200">
                <a:latin typeface="Times New Roman" panose="02020603050405020304" pitchFamily="18" charset="0"/>
              </a:defRPr>
            </a:lvl1pPr>
          </a:lstStyle>
          <a:p>
            <a:fld id="{903218AF-ED21-45A8-A58D-D9EB1A69596D}" type="datetime1">
              <a:rPr lang="en-US" smtClean="0"/>
              <a:t>12/2/2019</a:t>
            </a:fld>
            <a:endParaRPr lang="en-US"/>
          </a:p>
        </p:txBody>
      </p:sp>
      <p:sp>
        <p:nvSpPr>
          <p:cNvPr id="4" name="Slide Image Placeholder 3"/>
          <p:cNvSpPr>
            <a:spLocks noGrp="1" noRot="1" noChangeAspect="1"/>
          </p:cNvSpPr>
          <p:nvPr>
            <p:ph type="sldImg" idx="2"/>
          </p:nvPr>
        </p:nvSpPr>
        <p:spPr>
          <a:xfrm>
            <a:off x="2927350" y="515938"/>
            <a:ext cx="3441700" cy="2581275"/>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929641" y="3268862"/>
            <a:ext cx="7437119" cy="3096816"/>
          </a:xfrm>
          <a:prstGeom prst="rect">
            <a:avLst/>
          </a:prstGeom>
        </p:spPr>
        <p:txBody>
          <a:bodyPr vert="horz" lIns="92309" tIns="46154" rIns="92309" bIns="461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536528"/>
            <a:ext cx="4028440" cy="344091"/>
          </a:xfrm>
          <a:prstGeom prst="rect">
            <a:avLst/>
          </a:prstGeom>
        </p:spPr>
        <p:txBody>
          <a:bodyPr vert="horz" lIns="92309" tIns="46154" rIns="92309" bIns="46154" rtlCol="0" anchor="b"/>
          <a:lstStyle>
            <a:lvl1pPr algn="l">
              <a:defRPr sz="1200">
                <a:latin typeface="Times New Roman" panose="02020603050405020304" pitchFamily="18" charset="0"/>
              </a:defRPr>
            </a:lvl1pPr>
          </a:lstStyle>
          <a:p>
            <a:endParaRPr lang="en-US"/>
          </a:p>
        </p:txBody>
      </p:sp>
      <p:sp>
        <p:nvSpPr>
          <p:cNvPr id="7" name="Slide Number Placeholder 6"/>
          <p:cNvSpPr>
            <a:spLocks noGrp="1"/>
          </p:cNvSpPr>
          <p:nvPr>
            <p:ph type="sldNum" sz="quarter" idx="5"/>
          </p:nvPr>
        </p:nvSpPr>
        <p:spPr>
          <a:xfrm>
            <a:off x="5265810" y="6536528"/>
            <a:ext cx="4028440" cy="344091"/>
          </a:xfrm>
          <a:prstGeom prst="rect">
            <a:avLst/>
          </a:prstGeom>
        </p:spPr>
        <p:txBody>
          <a:bodyPr vert="horz" lIns="92309" tIns="46154" rIns="92309" bIns="46154" rtlCol="0" anchor="b"/>
          <a:lstStyle>
            <a:lvl1pPr algn="r">
              <a:defRPr sz="1200">
                <a:latin typeface="Times New Roman" panose="02020603050405020304" pitchFamily="18" charset="0"/>
              </a:defRPr>
            </a:lvl1pPr>
          </a:lstStyle>
          <a:p>
            <a:fld id="{D5A18C68-AD54-440E-A3AB-2D04EBCE636E}" type="slidenum">
              <a:rPr lang="en-US" smtClean="0"/>
              <a:pPr/>
              <a:t>‹#›</a:t>
            </a:fld>
            <a:endParaRPr lang="en-US"/>
          </a:p>
        </p:txBody>
      </p:sp>
    </p:spTree>
    <p:extLst>
      <p:ext uri="{BB962C8B-B14F-4D97-AF65-F5344CB8AC3E}">
        <p14:creationId xmlns:p14="http://schemas.microsoft.com/office/powerpoint/2010/main" val="3150022735"/>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Times New Roman" panose="02020603050405020304" pitchFamily="18" charset="0"/>
        <a:ea typeface="+mn-ea"/>
        <a:cs typeface="+mn-cs"/>
      </a:defRPr>
    </a:lvl1pPr>
    <a:lvl2pPr marL="457200" algn="l" defTabSz="914400" rtl="0" eaLnBrk="1" latinLnBrk="0" hangingPunct="1">
      <a:defRPr sz="1200" kern="1200">
        <a:solidFill>
          <a:schemeClr val="tx1"/>
        </a:solidFill>
        <a:latin typeface="Times New Roman" panose="02020603050405020304" pitchFamily="18" charset="0"/>
        <a:ea typeface="+mn-ea"/>
        <a:cs typeface="+mn-cs"/>
      </a:defRPr>
    </a:lvl2pPr>
    <a:lvl3pPr marL="914400" algn="l" defTabSz="914400" rtl="0" eaLnBrk="1" latinLnBrk="0" hangingPunct="1">
      <a:defRPr sz="1200" kern="1200">
        <a:solidFill>
          <a:schemeClr val="tx1"/>
        </a:solidFill>
        <a:latin typeface="Times New Roman" panose="02020603050405020304" pitchFamily="18" charset="0"/>
        <a:ea typeface="+mn-ea"/>
        <a:cs typeface="+mn-cs"/>
      </a:defRPr>
    </a:lvl3pPr>
    <a:lvl4pPr marL="1371600" algn="l" defTabSz="914400" rtl="0" eaLnBrk="1" latinLnBrk="0" hangingPunct="1">
      <a:defRPr sz="1200" kern="1200">
        <a:solidFill>
          <a:schemeClr val="tx1"/>
        </a:solidFill>
        <a:latin typeface="Times New Roman" panose="02020603050405020304" pitchFamily="18" charset="0"/>
        <a:ea typeface="+mn-ea"/>
        <a:cs typeface="+mn-cs"/>
      </a:defRPr>
    </a:lvl4pPr>
    <a:lvl5pPr marL="1828800" algn="l" defTabSz="914400" rtl="0" eaLnBrk="1" latinLnBrk="0" hangingPunct="1">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rainn.org/statistics/perpetrators-sexual-violenc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thearc.org/document.doc?id=3658"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3" Type="http://schemas.openxmlformats.org/officeDocument/2006/relationships/hyperlink" Target="https://en.wikipedia.org/wiki/Date_Safe_Project#cite_note-6" TargetMode="External"/><Relationship Id="rId18" Type="http://schemas.openxmlformats.org/officeDocument/2006/relationships/hyperlink" Target="https://en.wikipedia.org/wiki/Date_Safe_Project#cite_note-11" TargetMode="External"/><Relationship Id="rId26" Type="http://schemas.openxmlformats.org/officeDocument/2006/relationships/hyperlink" Target="https://en.wikipedia.org/wiki/Date_Safe_Project#cite_note-15" TargetMode="External"/><Relationship Id="rId39" Type="http://schemas.openxmlformats.org/officeDocument/2006/relationships/hyperlink" Target="https://en.wikipedia.org/wiki/Date_Safe_Project#cite_note-tinker-22" TargetMode="External"/><Relationship Id="rId21" Type="http://schemas.openxmlformats.org/officeDocument/2006/relationships/hyperlink" Target="https://en.wikipedia.org/wiki/Date_Safe_Project#cite_note-14" TargetMode="External"/><Relationship Id="rId34" Type="http://schemas.openxmlformats.org/officeDocument/2006/relationships/hyperlink" Target="https://en.wikipedia.org/wiki/Activist" TargetMode="External"/><Relationship Id="rId7" Type="http://schemas.openxmlformats.org/officeDocument/2006/relationships/hyperlink" Target="https://en.wikipedia.org/wiki/Date_Safe_Project#cite_note-MIKU-web-5" TargetMode="External"/><Relationship Id="rId12" Type="http://schemas.openxmlformats.org/officeDocument/2006/relationships/hyperlink" Target="https://en.wikipedia.org/wiki/United_States_Military" TargetMode="External"/><Relationship Id="rId17" Type="http://schemas.openxmlformats.org/officeDocument/2006/relationships/hyperlink" Target="https://en.wikipedia.org/wiki/Date_Safe_Project#cite_note-:0-10" TargetMode="External"/><Relationship Id="rId25" Type="http://schemas.openxmlformats.org/officeDocument/2006/relationships/hyperlink" Target="https://en.wikipedia.org/wiki/Rape" TargetMode="External"/><Relationship Id="rId33" Type="http://schemas.openxmlformats.org/officeDocument/2006/relationships/hyperlink" Target="https://en.wikipedia.org/wiki/Educator" TargetMode="External"/><Relationship Id="rId38" Type="http://schemas.openxmlformats.org/officeDocument/2006/relationships/hyperlink" Target="https://en.wikipedia.org/wiki/Mike_Domitrz" TargetMode="External"/><Relationship Id="rId2" Type="http://schemas.openxmlformats.org/officeDocument/2006/relationships/slide" Target="../slides/slide22.xml"/><Relationship Id="rId16" Type="http://schemas.openxmlformats.org/officeDocument/2006/relationships/hyperlink" Target="https://en.wikipedia.org/wiki/Date_Safe_Project#cite_note-9" TargetMode="External"/><Relationship Id="rId20" Type="http://schemas.openxmlformats.org/officeDocument/2006/relationships/hyperlink" Target="https://en.wikipedia.org/wiki/Date_Safe_Project#cite_note-13" TargetMode="External"/><Relationship Id="rId29" Type="http://schemas.openxmlformats.org/officeDocument/2006/relationships/hyperlink" Target="https://en.wikipedia.org/wiki/Date_Safe_Project#cite_note-18" TargetMode="External"/><Relationship Id="rId1" Type="http://schemas.openxmlformats.org/officeDocument/2006/relationships/notesMaster" Target="../notesMasters/notesMaster1.xml"/><Relationship Id="rId6" Type="http://schemas.openxmlformats.org/officeDocument/2006/relationships/hyperlink" Target="https://en.wikipedia.org/wiki/Date_Safe_Project#cite_note-voc-web-4" TargetMode="External"/><Relationship Id="rId11" Type="http://schemas.openxmlformats.org/officeDocument/2006/relationships/hyperlink" Target="https://en.wikipedia.org/wiki/Advocacy" TargetMode="External"/><Relationship Id="rId24" Type="http://schemas.openxmlformats.org/officeDocument/2006/relationships/hyperlink" Target="https://en.wikipedia.org/wiki/Bystander_intervention" TargetMode="External"/><Relationship Id="rId32" Type="http://schemas.openxmlformats.org/officeDocument/2006/relationships/hyperlink" Target="https://en.wikipedia.org/wiki/Americans" TargetMode="External"/><Relationship Id="rId37" Type="http://schemas.openxmlformats.org/officeDocument/2006/relationships/hyperlink" Target="https://en.wikipedia.org/wiki/Date_Safe_Project#cite_note-:3-21" TargetMode="External"/><Relationship Id="rId5" Type="http://schemas.openxmlformats.org/officeDocument/2006/relationships/hyperlink" Target="https://en.wikipedia.org/wiki/Date_Safe_Project#cite_note-3" TargetMode="External"/><Relationship Id="rId15" Type="http://schemas.openxmlformats.org/officeDocument/2006/relationships/hyperlink" Target="https://en.wikipedia.org/wiki/Date_Safe_Project#cite_note-8" TargetMode="External"/><Relationship Id="rId23" Type="http://schemas.openxmlformats.org/officeDocument/2006/relationships/hyperlink" Target="https://en.wikipedia.org/wiki/Consent" TargetMode="External"/><Relationship Id="rId28" Type="http://schemas.openxmlformats.org/officeDocument/2006/relationships/hyperlink" Target="https://en.wikipedia.org/wiki/Date_Safe_Project#cite_note-17" TargetMode="External"/><Relationship Id="rId36" Type="http://schemas.openxmlformats.org/officeDocument/2006/relationships/hyperlink" Target="https://en.wikipedia.org/wiki/Publisher" TargetMode="External"/><Relationship Id="rId10" Type="http://schemas.openxmlformats.org/officeDocument/2006/relationships/hyperlink" Target="https://en.wikipedia.org/wiki/United_States" TargetMode="External"/><Relationship Id="rId19" Type="http://schemas.openxmlformats.org/officeDocument/2006/relationships/hyperlink" Target="https://en.wikipedia.org/wiki/Date_Safe_Project#cite_note-12" TargetMode="External"/><Relationship Id="rId31" Type="http://schemas.openxmlformats.org/officeDocument/2006/relationships/hyperlink" Target="https://en.wikipedia.org/wiki/Date_Safe_Project#cite_note-20" TargetMode="External"/><Relationship Id="rId4" Type="http://schemas.openxmlformats.org/officeDocument/2006/relationships/hyperlink" Target="https://en.wikipedia.org/wiki/Date_Safe_Project#cite_note-web-about-2" TargetMode="External"/><Relationship Id="rId9" Type="http://schemas.openxmlformats.org/officeDocument/2006/relationships/hyperlink" Target="https://en.wikipedia.org/wiki/Sexual_assault" TargetMode="External"/><Relationship Id="rId14" Type="http://schemas.openxmlformats.org/officeDocument/2006/relationships/hyperlink" Target="https://en.wikipedia.org/wiki/Date_Safe_Project#cite_note-7" TargetMode="External"/><Relationship Id="rId22" Type="http://schemas.openxmlformats.org/officeDocument/2006/relationships/hyperlink" Target="https://en.wikipedia.org/wiki/Milwaukee,_Wisconsin" TargetMode="External"/><Relationship Id="rId27" Type="http://schemas.openxmlformats.org/officeDocument/2006/relationships/hyperlink" Target="https://en.wikipedia.org/wiki/Date_Safe_Project#cite_note-16" TargetMode="External"/><Relationship Id="rId30" Type="http://schemas.openxmlformats.org/officeDocument/2006/relationships/hyperlink" Target="https://en.wikipedia.org/wiki/Date_Safe_Project#cite_note-19" TargetMode="External"/><Relationship Id="rId35" Type="http://schemas.openxmlformats.org/officeDocument/2006/relationships/hyperlink" Target="https://en.wikipedia.org/wiki/Author" TargetMode="External"/><Relationship Id="rId8" Type="http://schemas.openxmlformats.org/officeDocument/2006/relationships/hyperlink" Target="http://datesafeproject.org/" TargetMode="External"/><Relationship Id="rId3" Type="http://schemas.openxmlformats.org/officeDocument/2006/relationships/hyperlink" Target="https://en.wikipedia.org/wiki/Date_Safe_Project#cite_note-1"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preventchildabuse.org/"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www.rainn.org/es/" TargetMode="External"/><Relationship Id="rId5" Type="http://schemas.openxmlformats.org/officeDocument/2006/relationships/hyperlink" Target="https://ohl.rainn.org/online/" TargetMode="External"/><Relationship Id="rId4" Type="http://schemas.openxmlformats.org/officeDocument/2006/relationships/hyperlink" Target="http://www.disability-abuse.com/"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twainbow.org/"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ohl.rainn.org/online/"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rainn.org/es/" TargetMode="Externa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cyberbullying.us/what-is-cyberbullying/"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rainn.org/statistics/victims-sexual-violence"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rainn.org/statistics/children-and-teen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Morgan </a:t>
            </a:r>
          </a:p>
        </p:txBody>
      </p:sp>
      <p:sp>
        <p:nvSpPr>
          <p:cNvPr id="4" name="Date Placeholder 3"/>
          <p:cNvSpPr>
            <a:spLocks noGrp="1"/>
          </p:cNvSpPr>
          <p:nvPr>
            <p:ph type="dt" idx="10"/>
          </p:nvPr>
        </p:nvSpPr>
        <p:spPr/>
        <p:txBody>
          <a:bodyPr/>
          <a:lstStyle/>
          <a:p>
            <a:fld id="{903218AF-ED21-45A8-A58D-D9EB1A69596D}" type="datetime1">
              <a:rPr lang="en-US" smtClean="0"/>
              <a:t>12/2/2019</a:t>
            </a:fld>
            <a:endParaRPr lang="en-US"/>
          </a:p>
        </p:txBody>
      </p:sp>
      <p:sp>
        <p:nvSpPr>
          <p:cNvPr id="5" name="Slide Number Placeholder 4"/>
          <p:cNvSpPr>
            <a:spLocks noGrp="1"/>
          </p:cNvSpPr>
          <p:nvPr>
            <p:ph type="sldNum" sz="quarter" idx="11"/>
          </p:nvPr>
        </p:nvSpPr>
        <p:spPr/>
        <p:txBody>
          <a:bodyPr/>
          <a:lstStyle/>
          <a:p>
            <a:fld id="{D5A18C68-AD54-440E-A3AB-2D04EBCE636E}" type="slidenum">
              <a:rPr lang="en-US" smtClean="0"/>
              <a:pPr/>
              <a:t>1</a:t>
            </a:fld>
            <a:endParaRPr lang="en-US"/>
          </a:p>
        </p:txBody>
      </p:sp>
    </p:spTree>
    <p:extLst>
      <p:ext uri="{BB962C8B-B14F-4D97-AF65-F5344CB8AC3E}">
        <p14:creationId xmlns:p14="http://schemas.microsoft.com/office/powerpoint/2010/main" val="1083938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a:t>
            </a:r>
          </a:p>
        </p:txBody>
      </p:sp>
      <p:sp>
        <p:nvSpPr>
          <p:cNvPr id="4" name="Date Placeholder 3"/>
          <p:cNvSpPr>
            <a:spLocks noGrp="1"/>
          </p:cNvSpPr>
          <p:nvPr>
            <p:ph type="dt" idx="10"/>
          </p:nvPr>
        </p:nvSpPr>
        <p:spPr/>
        <p:txBody>
          <a:bodyPr/>
          <a:lstStyle/>
          <a:p>
            <a:fld id="{903218AF-ED21-45A8-A58D-D9EB1A69596D}" type="datetime1">
              <a:rPr lang="en-US" smtClean="0"/>
              <a:t>12/2/2019</a:t>
            </a:fld>
            <a:endParaRPr lang="en-US"/>
          </a:p>
        </p:txBody>
      </p:sp>
      <p:sp>
        <p:nvSpPr>
          <p:cNvPr id="5" name="Slide Number Placeholder 4"/>
          <p:cNvSpPr>
            <a:spLocks noGrp="1"/>
          </p:cNvSpPr>
          <p:nvPr>
            <p:ph type="sldNum" sz="quarter" idx="11"/>
          </p:nvPr>
        </p:nvSpPr>
        <p:spPr/>
        <p:txBody>
          <a:bodyPr/>
          <a:lstStyle/>
          <a:p>
            <a:fld id="{D5A18C68-AD54-440E-A3AB-2D04EBCE636E}" type="slidenum">
              <a:rPr lang="en-US" smtClean="0"/>
              <a:pPr/>
              <a:t>11</a:t>
            </a:fld>
            <a:endParaRPr lang="en-US"/>
          </a:p>
        </p:txBody>
      </p:sp>
    </p:spTree>
    <p:extLst>
      <p:ext uri="{BB962C8B-B14F-4D97-AF65-F5344CB8AC3E}">
        <p14:creationId xmlns:p14="http://schemas.microsoft.com/office/powerpoint/2010/main" val="2279256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panose="02020603050405020304" pitchFamily="18" charset="0"/>
                <a:ea typeface="+mn-ea"/>
                <a:cs typeface="+mn-cs"/>
              </a:rPr>
              <a:t>Deb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panose="02020603050405020304" pitchFamily="18" charset="0"/>
                <a:ea typeface="+mn-ea"/>
                <a:cs typeface="+mn-cs"/>
              </a:rPr>
              <a:t>According to Bustle article from spring of 2018 – “In general, most rapes aren't perpetrated by someone who's a stranger to the survivor — </a:t>
            </a:r>
            <a:r>
              <a:rPr lang="en-US" sz="1200" b="0" i="0" u="none" strike="noStrike" kern="1200" dirty="0">
                <a:solidFill>
                  <a:schemeClr val="tx1"/>
                </a:solidFill>
                <a:effectLst/>
                <a:latin typeface="Times New Roman" panose="02020603050405020304" pitchFamily="18" charset="0"/>
                <a:ea typeface="+mn-ea"/>
                <a:cs typeface="+mn-cs"/>
                <a:hlinkClick r:id="rId3"/>
              </a:rPr>
              <a:t>only 28 percent</a:t>
            </a:r>
            <a:r>
              <a:rPr lang="en-US" sz="1200" b="0" i="0" kern="1200" dirty="0">
                <a:solidFill>
                  <a:schemeClr val="tx1"/>
                </a:solidFill>
                <a:effectLst/>
                <a:latin typeface="Times New Roman" panose="02020603050405020304" pitchFamily="18" charset="0"/>
                <a:ea typeface="+mn-ea"/>
                <a:cs typeface="+mn-cs"/>
              </a:rPr>
              <a:t>, according to RAINN's data — and people with intellectual disabilities are even more likely to be assaulted by someone they know. People with intellectual disabilities are assaulted by strangers </a:t>
            </a:r>
            <a:r>
              <a:rPr lang="en-US" sz="1200" b="1" i="0" kern="1200" dirty="0">
                <a:solidFill>
                  <a:schemeClr val="tx1"/>
                </a:solidFill>
                <a:effectLst/>
                <a:latin typeface="Times New Roman" panose="02020603050405020304" pitchFamily="18" charset="0"/>
                <a:ea typeface="+mn-ea"/>
                <a:cs typeface="+mn-cs"/>
              </a:rPr>
              <a:t>just 14 percent of the time, NPR reports</a:t>
            </a:r>
            <a:r>
              <a:rPr lang="en-US" sz="1200" b="0" i="0" kern="1200" dirty="0">
                <a:solidFill>
                  <a:schemeClr val="tx1"/>
                </a:solidFill>
                <a:effectLst/>
                <a:latin typeface="Times New Roman" panose="02020603050405020304"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Times New Roman" panose="02020603050405020304" pitchFamily="18" charset="0"/>
              <a:ea typeface="+mn-ea"/>
              <a:cs typeface="+mn-cs"/>
            </a:endParaRPr>
          </a:p>
          <a:p>
            <a:pPr marL="0" indent="0">
              <a:buNone/>
            </a:pPr>
            <a:r>
              <a:rPr lang="en-US" sz="1200" b="0" i="0" kern="1200" dirty="0">
                <a:solidFill>
                  <a:schemeClr val="tx1"/>
                </a:solidFill>
                <a:effectLst/>
                <a:latin typeface="Times New Roman" panose="02020603050405020304" pitchFamily="18" charset="0"/>
                <a:ea typeface="+mn-ea"/>
                <a:cs typeface="+mn-cs"/>
              </a:rPr>
              <a:t>We could use somewhat older stats from the Arc - </a:t>
            </a:r>
            <a:r>
              <a:rPr lang="en-US" dirty="0"/>
              <a:t>97-99% of abusers are known and trusted by the person with an IDD</a:t>
            </a:r>
          </a:p>
          <a:p>
            <a:pPr marL="800100" lvl="1" indent="-342900">
              <a:buFont typeface="Arial"/>
              <a:buChar char="•"/>
            </a:pPr>
            <a:r>
              <a:rPr lang="en-US" dirty="0"/>
              <a:t>32% from family/friends</a:t>
            </a:r>
          </a:p>
          <a:p>
            <a:pPr marL="800100" lvl="1" indent="-342900">
              <a:buFont typeface="Arial"/>
              <a:buChar char="•"/>
            </a:pPr>
            <a:r>
              <a:rPr lang="en-US" dirty="0"/>
              <a:t>44% from professionals working with individual</a:t>
            </a:r>
          </a:p>
          <a:p>
            <a:pPr lvl="1" indent="0">
              <a:buNone/>
            </a:pPr>
            <a:endParaRPr lang="en-US" dirty="0"/>
          </a:p>
          <a:p>
            <a:pPr lvl="1" indent="0">
              <a:buNone/>
            </a:pPr>
            <a:r>
              <a:rPr lang="en-US" sz="800" dirty="0"/>
              <a:t>Statistics from The Arc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Times New Roman" panose="02020603050405020304" pitchFamily="18" charset="0"/>
              <a:ea typeface="+mn-ea"/>
              <a:cs typeface="+mn-cs"/>
            </a:endParaRPr>
          </a:p>
          <a:p>
            <a:endParaRPr lang="en-US" dirty="0"/>
          </a:p>
          <a:p>
            <a:endParaRPr lang="en-US" dirty="0"/>
          </a:p>
          <a:p>
            <a:r>
              <a:rPr lang="en-US" dirty="0"/>
              <a:t>NPR Investigative Series from Jan,</a:t>
            </a:r>
            <a:r>
              <a:rPr lang="en-US" baseline="0" dirty="0"/>
              <a:t> 2018 – 14% stat as compared to 28 percent strangers in general population</a:t>
            </a:r>
          </a:p>
          <a:p>
            <a:endParaRPr lang="en-US" baseline="0" dirty="0"/>
          </a:p>
          <a:p>
            <a:r>
              <a:rPr lang="en-US" baseline="0" dirty="0"/>
              <a:t>Dept of Justice statistics previously unreported</a:t>
            </a:r>
          </a:p>
          <a:p>
            <a:endParaRPr lang="en-US" baseline="0" dirty="0"/>
          </a:p>
          <a:p>
            <a:r>
              <a:rPr lang="en-US" baseline="0" dirty="0"/>
              <a:t>Arc BRC report – Board Resource Center (figure at bottom)</a:t>
            </a:r>
            <a:endParaRPr lang="en-US" dirty="0"/>
          </a:p>
          <a:p>
            <a:endParaRPr lang="en-US" dirty="0"/>
          </a:p>
          <a:p>
            <a:r>
              <a:rPr lang="en-US" dirty="0"/>
              <a:t>Https://www.youtube.com/watch?v=yhLsATwO0o4</a:t>
            </a:r>
          </a:p>
          <a:p>
            <a:r>
              <a:rPr lang="en-US" dirty="0"/>
              <a:t>3 minute video clip from Board Resource Center</a:t>
            </a:r>
          </a:p>
          <a:p>
            <a:endParaRPr lang="en-US" dirty="0"/>
          </a:p>
          <a:p>
            <a:endParaRPr lang="en-US" dirty="0"/>
          </a:p>
        </p:txBody>
      </p:sp>
      <p:sp>
        <p:nvSpPr>
          <p:cNvPr id="4" name="Slide Number Placeholder 3"/>
          <p:cNvSpPr>
            <a:spLocks noGrp="1"/>
          </p:cNvSpPr>
          <p:nvPr>
            <p:ph type="sldNum" sz="quarter" idx="10"/>
          </p:nvPr>
        </p:nvSpPr>
        <p:spPr/>
        <p:txBody>
          <a:bodyPr/>
          <a:lstStyle/>
          <a:p>
            <a:fld id="{D5A18C68-AD54-440E-A3AB-2D04EBCE636E}" type="slidenum">
              <a:rPr lang="en-US" smtClean="0"/>
              <a:pPr/>
              <a:t>12</a:t>
            </a:fld>
            <a:endParaRPr lang="en-US"/>
          </a:p>
        </p:txBody>
      </p:sp>
      <p:sp>
        <p:nvSpPr>
          <p:cNvPr id="5" name="Date Placeholder 4"/>
          <p:cNvSpPr>
            <a:spLocks noGrp="1"/>
          </p:cNvSpPr>
          <p:nvPr>
            <p:ph type="dt" idx="11"/>
          </p:nvPr>
        </p:nvSpPr>
        <p:spPr/>
        <p:txBody>
          <a:bodyPr/>
          <a:lstStyle/>
          <a:p>
            <a:fld id="{B3C6CA9E-1802-42C0-805E-BC71814C4013}" type="datetime1">
              <a:rPr lang="en-US" smtClean="0"/>
              <a:t>12/2/2019</a:t>
            </a:fld>
            <a:endParaRPr lang="en-US"/>
          </a:p>
        </p:txBody>
      </p:sp>
    </p:spTree>
    <p:extLst>
      <p:ext uri="{BB962C8B-B14F-4D97-AF65-F5344CB8AC3E}">
        <p14:creationId xmlns:p14="http://schemas.microsoft.com/office/powerpoint/2010/main" val="3280352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panose="02020603050405020304" pitchFamily="18" charset="0"/>
                <a:ea typeface="+mn-ea"/>
                <a:cs typeface="+mn-cs"/>
              </a:rPr>
              <a:t>Morgan</a:t>
            </a:r>
          </a:p>
          <a:p>
            <a:endParaRPr lang="en-US" dirty="0"/>
          </a:p>
          <a:p>
            <a:endParaRPr lang="en-US" dirty="0"/>
          </a:p>
          <a:p>
            <a:endParaRPr lang="en-US" dirty="0"/>
          </a:p>
          <a:p>
            <a:r>
              <a:rPr lang="en-US" dirty="0"/>
              <a:t>Social Cog Deficits:  Eye contact – paying</a:t>
            </a:r>
            <a:r>
              <a:rPr lang="en-US" baseline="0" dirty="0"/>
              <a:t> attention to nonverbal communication (gestures and facial expressions) is challenging and then trying to interpret them </a:t>
            </a:r>
          </a:p>
          <a:p>
            <a:endParaRPr lang="en-US" baseline="0" dirty="0"/>
          </a:p>
          <a:p>
            <a:r>
              <a:rPr lang="en-US" baseline="0" dirty="0"/>
              <a:t>Cognitive Impairments – Concrete learning style (may have difficulty generalizing a rule across environments), difficulties with sequencing events or breaking down complex goals such as getting into a relationship to include meeting, getting to know </a:t>
            </a:r>
            <a:r>
              <a:rPr lang="en-US" baseline="0" dirty="0" err="1"/>
              <a:t>eachother</a:t>
            </a:r>
            <a:r>
              <a:rPr lang="en-US" baseline="0" dirty="0"/>
              <a:t>, friendship, asking person out, consent, dating, mutual decision to be in a relationship.  Difficulty with sequencing can also contribute to challenges with SV reporting and prosecution</a:t>
            </a:r>
          </a:p>
          <a:p>
            <a:endParaRPr lang="en-US" baseline="0" dirty="0"/>
          </a:p>
          <a:p>
            <a:r>
              <a:rPr lang="en-US" baseline="0" dirty="0"/>
              <a:t>TOM – Difficulty seeing the perspective of others and separating that from one’s own perspective.  This can make it challenging to understand concepts of respect, consent, and rejection</a:t>
            </a:r>
            <a:endParaRPr lang="en-US" dirty="0"/>
          </a:p>
          <a:p>
            <a:endParaRPr lang="en-US" dirty="0"/>
          </a:p>
          <a:p>
            <a:r>
              <a:rPr lang="en-US" dirty="0"/>
              <a:t>Stigmatization and social perceptions - adolescents with intellectual disability (ID) have smaller social networks, less access to informal sources of information and inferior sexuality knowledge compared to peers without ID (</a:t>
            </a:r>
            <a:r>
              <a:rPr lang="en-US" dirty="0" err="1"/>
              <a:t>Aderemi</a:t>
            </a:r>
            <a:r>
              <a:rPr lang="en-US" dirty="0"/>
              <a:t>, Pillay, &amp; </a:t>
            </a:r>
            <a:r>
              <a:rPr lang="en-US" dirty="0" err="1"/>
              <a:t>Esterhuizen</a:t>
            </a:r>
            <a:r>
              <a:rPr lang="en-US" dirty="0"/>
              <a:t>, 2013; </a:t>
            </a:r>
            <a:r>
              <a:rPr lang="en-US" dirty="0" err="1"/>
              <a:t>Jahoda</a:t>
            </a:r>
            <a:r>
              <a:rPr lang="en-US" dirty="0"/>
              <a:t>, &amp; </a:t>
            </a:r>
            <a:r>
              <a:rPr lang="en-US" dirty="0" err="1"/>
              <a:t>Pownall</a:t>
            </a:r>
            <a:r>
              <a:rPr lang="en-US" dirty="0"/>
              <a:t>, 2014). Overall, research shows that insufficient sexuality knowledge is a problem throughout the entire IDD population. Compared to typically developing peers, </a:t>
            </a:r>
            <a:r>
              <a:rPr lang="en-US" b="1" dirty="0"/>
              <a:t>adolescents with autism spectrum disorder (ASD) and Down syndrome (DS) display less understanding of privacy, sexually appropriate behavior and sex education (Ginevra, Nota, &amp; Stokes, 2016).</a:t>
            </a:r>
            <a:r>
              <a:rPr lang="en-US" dirty="0"/>
              <a:t> </a:t>
            </a:r>
          </a:p>
          <a:p>
            <a:endParaRPr lang="en-US" dirty="0"/>
          </a:p>
          <a:p>
            <a:r>
              <a:rPr lang="en-US" dirty="0"/>
              <a:t>Social Cognitive Deficits - underdeveloped social skills and cognitive impairments contribute to the IDD population's increased vulnerability to abuse. For example, poor ability to </a:t>
            </a:r>
            <a:r>
              <a:rPr lang="en-US" i="1" dirty="0"/>
              <a:t>ascertain subtle cues (i.e. safe vs. unsafe) </a:t>
            </a:r>
            <a:r>
              <a:rPr lang="en-US" dirty="0"/>
              <a:t>and lack of theory of mind (i.e. judge other's intentions) can lead to the failure to recognize threatening relationships and situations (Dekker, Hartman, et al., 2015; Kim, 2015; </a:t>
            </a:r>
            <a:r>
              <a:rPr lang="en-US" dirty="0" err="1"/>
              <a:t>Sevlever</a:t>
            </a:r>
            <a:r>
              <a:rPr lang="en-US" dirty="0"/>
              <a:t>, et al., 2013). Alternatively, speech-language impairments may prohibit a child from stopping an advance or reporting abuse (Kim, 2015; </a:t>
            </a:r>
            <a:r>
              <a:rPr lang="en-US" dirty="0" err="1"/>
              <a:t>Martinello</a:t>
            </a:r>
            <a:r>
              <a:rPr lang="en-US" dirty="0"/>
              <a:t>, 2014; </a:t>
            </a:r>
            <a:r>
              <a:rPr lang="en-US" dirty="0" err="1"/>
              <a:t>Sevlever</a:t>
            </a:r>
            <a:r>
              <a:rPr lang="en-US" dirty="0"/>
              <a:t>, et al., 2013). The combination of ingrained behavioral compliance training (i.e. manipulation) and dependent relationships with caregivers (i.e. opportunity) makes lower functioning individuals unique targets for abuse </a:t>
            </a:r>
          </a:p>
          <a:p>
            <a:endParaRPr lang="en-US" dirty="0"/>
          </a:p>
          <a:p>
            <a:pPr defTabSz="923087">
              <a:defRPr/>
            </a:pPr>
            <a:r>
              <a:rPr lang="en-US" dirty="0"/>
              <a:t>Other factors - anxiety, depression, post-traumatic stress disorder, substance use, poor self-esteem, isolation/loneliness, history of abuse, domestic violence, dysfunctional family environments, poverty, academic distress) escalate the risks for exploitation and abuse </a:t>
            </a:r>
          </a:p>
          <a:p>
            <a:endParaRPr lang="en-US" dirty="0"/>
          </a:p>
          <a:p>
            <a:r>
              <a:rPr lang="en-US" b="1" dirty="0"/>
              <a:t>Social</a:t>
            </a:r>
          </a:p>
          <a:p>
            <a:r>
              <a:rPr lang="en-US" dirty="0"/>
              <a:t>Activities</a:t>
            </a:r>
            <a:r>
              <a:rPr lang="en-US" baseline="0" dirty="0"/>
              <a:t> of Daily Living, communication, mobility</a:t>
            </a:r>
          </a:p>
          <a:p>
            <a:endParaRPr lang="en-US" baseline="0" dirty="0"/>
          </a:p>
          <a:p>
            <a:r>
              <a:rPr lang="en-US" baseline="0" dirty="0"/>
              <a:t>Rarely prosecuted - </a:t>
            </a:r>
            <a:r>
              <a:rPr lang="en-US" dirty="0"/>
              <a:t>Joe speaks to legal definitions and to them only being appropriate for the courtroom.  If a person is describing what happened, use their words, their meanings.  The technical charge is irrelevant</a:t>
            </a:r>
          </a:p>
          <a:p>
            <a:r>
              <a:rPr lang="en-US" b="1" dirty="0"/>
              <a:t>Lack</a:t>
            </a:r>
            <a:r>
              <a:rPr lang="en-US" b="1" baseline="0" dirty="0"/>
              <a:t> of support services available based on expertise in sexual violence/trauma and understanding of people with I/DD</a:t>
            </a:r>
          </a:p>
          <a:p>
            <a:r>
              <a:rPr lang="en-US" b="1" baseline="0" dirty="0"/>
              <a:t>Ableism</a:t>
            </a:r>
          </a:p>
          <a:p>
            <a:r>
              <a:rPr lang="en-US" b="1" baseline="0" dirty="0"/>
              <a:t>Lack of regard as credible reporters</a:t>
            </a:r>
            <a:endParaRPr lang="en-US" b="1" dirty="0"/>
          </a:p>
          <a:p>
            <a:r>
              <a:rPr lang="en-US" b="1" dirty="0"/>
              <a:t>A lot of sexual violence is based on coercion and power and control and will most likely never make it to a courtroom because the law focuses on by force, against their will</a:t>
            </a:r>
          </a:p>
          <a:p>
            <a:r>
              <a:rPr lang="en-US" dirty="0"/>
              <a:t>We are still pushing to get legal definition to consent – we are fighting for the right of a person to withdraw consent during a sexual act</a:t>
            </a:r>
          </a:p>
          <a:p>
            <a:r>
              <a:rPr lang="en-US" dirty="0"/>
              <a:t>NC is not super behind the curve.  The FBI just included anal penetration in their definitions in the 70s</a:t>
            </a:r>
          </a:p>
          <a:p>
            <a:endParaRPr lang="en-US" baseline="0" dirty="0"/>
          </a:p>
          <a:p>
            <a:endParaRPr lang="en-US" b="1" dirty="0"/>
          </a:p>
        </p:txBody>
      </p:sp>
      <p:sp>
        <p:nvSpPr>
          <p:cNvPr id="4" name="Slide Number Placeholder 3"/>
          <p:cNvSpPr>
            <a:spLocks noGrp="1"/>
          </p:cNvSpPr>
          <p:nvPr>
            <p:ph type="sldNum" sz="quarter" idx="10"/>
          </p:nvPr>
        </p:nvSpPr>
        <p:spPr/>
        <p:txBody>
          <a:bodyPr/>
          <a:lstStyle/>
          <a:p>
            <a:fld id="{D5A18C68-AD54-440E-A3AB-2D04EBCE636E}" type="slidenum">
              <a:rPr lang="en-US" smtClean="0"/>
              <a:pPr/>
              <a:t>13</a:t>
            </a:fld>
            <a:endParaRPr lang="en-US"/>
          </a:p>
        </p:txBody>
      </p:sp>
      <p:sp>
        <p:nvSpPr>
          <p:cNvPr id="5" name="Date Placeholder 4"/>
          <p:cNvSpPr>
            <a:spLocks noGrp="1"/>
          </p:cNvSpPr>
          <p:nvPr>
            <p:ph type="dt" idx="11"/>
          </p:nvPr>
        </p:nvSpPr>
        <p:spPr/>
        <p:txBody>
          <a:bodyPr/>
          <a:lstStyle/>
          <a:p>
            <a:fld id="{FF873D4F-05B4-40AC-A752-A8B7E0C5AD9B}" type="datetime1">
              <a:rPr lang="en-US" smtClean="0"/>
              <a:t>12/2/2019</a:t>
            </a:fld>
            <a:endParaRPr lang="en-US"/>
          </a:p>
        </p:txBody>
      </p:sp>
    </p:spTree>
    <p:extLst>
      <p:ext uri="{BB962C8B-B14F-4D97-AF65-F5344CB8AC3E}">
        <p14:creationId xmlns:p14="http://schemas.microsoft.com/office/powerpoint/2010/main" val="901206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panose="02020603050405020304" pitchFamily="18" charset="0"/>
                <a:ea typeface="+mn-ea"/>
                <a:cs typeface="+mn-cs"/>
              </a:rPr>
              <a:t>Morgan</a:t>
            </a:r>
          </a:p>
          <a:p>
            <a:endParaRPr lang="en-US" dirty="0"/>
          </a:p>
          <a:p>
            <a:endParaRPr lang="en-US" dirty="0"/>
          </a:p>
          <a:p>
            <a:endParaRPr lang="en-US" dirty="0"/>
          </a:p>
          <a:p>
            <a:r>
              <a:rPr lang="en-US" dirty="0"/>
              <a:t>ID </a:t>
            </a:r>
          </a:p>
          <a:p>
            <a:pPr defTabSz="923087">
              <a:defRPr/>
            </a:pPr>
            <a:r>
              <a:rPr lang="en-US" dirty="0"/>
              <a:t>In studies exploring lifetime sexual experience, women with ID expressed problems with negative social attitudes (i.e. disapproval, oppression, over-protectionism), fears, delayed expression, denied experience and lack of self-efficacy (Barnett, &amp; </a:t>
            </a:r>
            <a:r>
              <a:rPr lang="en-US" dirty="0" err="1"/>
              <a:t>Maticka</a:t>
            </a:r>
            <a:r>
              <a:rPr lang="en-US" dirty="0"/>
              <a:t>-Tyndale, 2015; </a:t>
            </a:r>
            <a:r>
              <a:rPr lang="en-US" dirty="0" err="1"/>
              <a:t>Rushbroke</a:t>
            </a:r>
            <a:r>
              <a:rPr lang="en-US" dirty="0"/>
              <a:t>, Murray, &amp; Townsend, 2014). </a:t>
            </a:r>
            <a:r>
              <a:rPr lang="en-US" b="1" dirty="0"/>
              <a:t>Stigmatized social perceptions of individuals with ID as unassertive, incapable of self-defense or unreliable witnesses may appeal to perpetrators and factor into heightened vulnerability (Lund, &amp; Hammond, 2014). </a:t>
            </a:r>
          </a:p>
          <a:p>
            <a:endParaRPr lang="en-US" dirty="0"/>
          </a:p>
          <a:p>
            <a:r>
              <a:rPr lang="en-US" dirty="0"/>
              <a:t>ADHD</a:t>
            </a:r>
          </a:p>
          <a:p>
            <a:pPr defTabSz="923087">
              <a:defRPr/>
            </a:pPr>
            <a:r>
              <a:rPr lang="en-US" dirty="0"/>
              <a:t>Another small body of research suggests that attention deficit hyperactivity (ADHD) symptoms Specific risk factors also exist for the ADHD subpopulation. Childhood ADHD symptoms correlate with an increased risk of interpersonal violence (IPV) (</a:t>
            </a:r>
            <a:r>
              <a:rPr lang="en-US" dirty="0" err="1"/>
              <a:t>Gu</a:t>
            </a:r>
            <a:r>
              <a:rPr lang="en-US" b="1" dirty="0"/>
              <a:t>(i.e. hyperactivity, impulsivity, inattention) predispose individuals to high-risk sexual behavior and subsequent interpersonal </a:t>
            </a:r>
            <a:r>
              <a:rPr lang="en-US" b="1" dirty="0" err="1"/>
              <a:t>violence</a:t>
            </a:r>
            <a:r>
              <a:rPr lang="en-US" dirty="0" err="1"/>
              <a:t>endelman</a:t>
            </a:r>
            <a:r>
              <a:rPr lang="en-US" dirty="0"/>
              <a:t>, et al., 2016). Recent studies contribute evidence that attribute risky sexual behavior in ADHD more specifically to symptoms of hyperactivity/impulsivity and that risky sexual behavior is a mediating risk factor for IPV (</a:t>
            </a:r>
            <a:r>
              <a:rPr lang="en-US" dirty="0" err="1"/>
              <a:t>Hosain</a:t>
            </a:r>
            <a:r>
              <a:rPr lang="en-US" dirty="0"/>
              <a:t> et al., 2012; Sarver et al., 2014; White, &amp; Buehler, 2012).   </a:t>
            </a:r>
          </a:p>
          <a:p>
            <a:endParaRPr lang="en-US" dirty="0"/>
          </a:p>
          <a:p>
            <a:r>
              <a:rPr lang="en-US" dirty="0"/>
              <a:t>ASD</a:t>
            </a:r>
          </a:p>
          <a:p>
            <a:r>
              <a:rPr lang="en-US" dirty="0"/>
              <a:t>Individuals with ASD may have sexual feelings that are out-of-sync with their level of social development and awareness </a:t>
            </a:r>
          </a:p>
          <a:p>
            <a:r>
              <a:rPr lang="en-US" dirty="0"/>
              <a:t>As kids grow older, their social and sexual skill sets are likely to become more disparate with their chronological age and appearance </a:t>
            </a:r>
          </a:p>
          <a:p>
            <a:r>
              <a:rPr lang="en-US" dirty="0"/>
              <a:t>Other people, however, will base expectations on their chronological age, NOT their developmental age </a:t>
            </a:r>
          </a:p>
          <a:p>
            <a:pPr defTabSz="923087">
              <a:defRPr/>
            </a:pPr>
            <a:r>
              <a:rPr lang="en-US" dirty="0"/>
              <a:t>The ASD population is a main focus throughout the literature because multiple ASD symptom categories (i.e. social-communication deficits, restrictive interests and/or repetitive behavior, sensory issues) are associated with difficulties with sexuality and relationships (Beddows, &amp; Brooks, 2016; </a:t>
            </a:r>
            <a:r>
              <a:rPr lang="en-US" dirty="0" err="1"/>
              <a:t>Kellaher</a:t>
            </a:r>
            <a:r>
              <a:rPr lang="en-US" dirty="0"/>
              <a:t>, 2015; </a:t>
            </a:r>
            <a:r>
              <a:rPr lang="en-US" dirty="0" err="1"/>
              <a:t>Fernandes</a:t>
            </a:r>
            <a:r>
              <a:rPr lang="en-US" dirty="0"/>
              <a:t>, et al., 2016). Expectedly, a recent study comparing adolescents with ASD, DS and typically developing peers, significantly correlates ASD diagnosis with the lowest psychosexual function (i.e. social behavior, privacy, sex education, sexual behavior, parent concerns) (Ginevra, et al., 2016). </a:t>
            </a:r>
            <a:r>
              <a:rPr lang="en-US" b="1" dirty="0"/>
              <a:t>Evidence suggests young adults with ASD have significantly lower sexual awareness compared to those without a diagnosis (Hannah, &amp; Stagg, 2016). Studies in adults with ASD reflect anticipated challenges related to social-communication deficits and sensory issues as well as reduced access to peer-based sexual socialization (i.e. exclusion, missed opportunities) and dissatisfaction with inadequate school-based sexuality education (Barnett, &amp; </a:t>
            </a:r>
            <a:r>
              <a:rPr lang="en-US" b="1" dirty="0" err="1"/>
              <a:t>Maticka</a:t>
            </a:r>
            <a:r>
              <a:rPr lang="en-US" b="1" dirty="0"/>
              <a:t>-Tyndale, 2015; Hannah &amp; Stagg, 2016). </a:t>
            </a:r>
          </a:p>
          <a:p>
            <a:pPr defTabSz="923087">
              <a:defRPr/>
            </a:pPr>
            <a:endParaRPr lang="en-US" dirty="0"/>
          </a:p>
          <a:p>
            <a:pPr defTabSz="923087">
              <a:defRPr/>
            </a:pPr>
            <a:r>
              <a:rPr lang="en-US" dirty="0"/>
              <a:t>Research shows higher incidence of problematic sexual behaviors among adolescents with ASD compared to other groups within the IDD population (e.g. Down Syndrome) and typically developing peers (Ginevra, et al., 2016; </a:t>
            </a:r>
            <a:r>
              <a:rPr lang="en-US" dirty="0" err="1"/>
              <a:t>Visser</a:t>
            </a:r>
            <a:r>
              <a:rPr lang="en-US" dirty="0"/>
              <a:t>, et al., 2017). Stronger evidence comes from a recent study of 1873 youth examining the relationship between autistic traits in childhood (age 10-12) and psychosexual problems (i.e. public exposure, touching genitals excessively, fixation, etc.) in early adolescence (age 12-15) (Dekker, Hartman, et al., 2015). Findings reveal that higher levels of autistic traits correlate with more psychosexual problems and an increase in autistic traits over time predicts more problems. Experts in the literature discuss theoretical explanations for the apparent disproportionate occurrence of inappropriate sexual behaviors in the ASD population. Restricted or repetitive patterns of behaviors, interests or activities (e.g. obsessions/preoccupations) and sensory issues (i.e. hypo/hyper-sensitivities) impact the experience of sexuality, such that misdirected curiosity about the human body or sexual stimuli may manifest as inappropriate behaviors (Beddows, &amp; Brooks, 2016; </a:t>
            </a:r>
            <a:r>
              <a:rPr lang="en-US" dirty="0" err="1"/>
              <a:t>Dewinter</a:t>
            </a:r>
            <a:r>
              <a:rPr lang="en-US" dirty="0"/>
              <a:t>, </a:t>
            </a:r>
            <a:r>
              <a:rPr lang="en-US" dirty="0" err="1"/>
              <a:t>Vermeiren</a:t>
            </a:r>
            <a:r>
              <a:rPr lang="en-US" dirty="0"/>
              <a:t>, </a:t>
            </a:r>
            <a:r>
              <a:rPr lang="en-US" dirty="0" err="1"/>
              <a:t>Vanwesenbeeck</a:t>
            </a:r>
            <a:r>
              <a:rPr lang="en-US" dirty="0"/>
              <a:t>, </a:t>
            </a:r>
            <a:r>
              <a:rPr lang="en-US" dirty="0" err="1"/>
              <a:t>Lobbestael</a:t>
            </a:r>
            <a:r>
              <a:rPr lang="en-US" dirty="0"/>
              <a:t>, &amp; Van </a:t>
            </a:r>
            <a:r>
              <a:rPr lang="en-US" dirty="0" err="1"/>
              <a:t>Nieuwenhuizen</a:t>
            </a:r>
            <a:r>
              <a:rPr lang="en-US" dirty="0"/>
              <a:t>, 2015; </a:t>
            </a:r>
            <a:r>
              <a:rPr lang="en-US" dirty="0" err="1"/>
              <a:t>Kellaher</a:t>
            </a:r>
            <a:r>
              <a:rPr lang="en-US" dirty="0"/>
              <a:t>, 2015).</a:t>
            </a:r>
          </a:p>
          <a:p>
            <a:pPr defTabSz="923087">
              <a:defRPr/>
            </a:pPr>
            <a:endParaRPr lang="en-US" dirty="0"/>
          </a:p>
          <a:p>
            <a:endParaRPr lang="en-US" dirty="0"/>
          </a:p>
          <a:p>
            <a:endParaRPr lang="en-US" dirty="0"/>
          </a:p>
          <a:p>
            <a:r>
              <a:rPr lang="en-US" dirty="0"/>
              <a:t>Stokes, Newton, &amp; Kaur (2007) examined the nature of social and romantic functioning in adolescents and adults with ASD. </a:t>
            </a:r>
            <a:r>
              <a:rPr lang="en-US" b="1" dirty="0"/>
              <a:t>What they found was that individuals with ASD were more likely than their NT peers to engage in inappropriate courting behaviors; to focus their attention on celebrities, strangers, colleagues, and exes; and to pursue their target for longer lengths of time (i.e. stalking). </a:t>
            </a:r>
          </a:p>
          <a:p>
            <a:r>
              <a:rPr lang="en-US" dirty="0"/>
              <a:t>Stokes, M., Newton, N., &amp; Kaur, A. (2007). Stalking, and social and romantic functioning among adolescents and adults with autism spectrum disorder. </a:t>
            </a:r>
            <a:r>
              <a:rPr lang="en-US" i="1" dirty="0"/>
              <a:t>Journal of Autism and Developmental Disorders, </a:t>
            </a:r>
            <a:r>
              <a:rPr lang="en-US" b="1" dirty="0"/>
              <a:t>37, </a:t>
            </a:r>
            <a:r>
              <a:rPr lang="en-US" dirty="0"/>
              <a:t>1969-1986. </a:t>
            </a:r>
          </a:p>
          <a:p>
            <a:endParaRPr lang="en-US" dirty="0"/>
          </a:p>
          <a:p>
            <a:pPr marL="0" indent="0">
              <a:buNone/>
            </a:pPr>
            <a:r>
              <a:rPr lang="en-US" b="1" dirty="0">
                <a:latin typeface="Times New Roman" panose="02020603050405020304" pitchFamily="18" charset="0"/>
              </a:rPr>
              <a:t>Perpetration…</a:t>
            </a:r>
            <a:endParaRPr lang="en-US" dirty="0"/>
          </a:p>
          <a:p>
            <a:r>
              <a:rPr lang="en-US" dirty="0"/>
              <a:t>Sex offenses are the second most common crime among people with intellectual disability</a:t>
            </a:r>
          </a:p>
          <a:p>
            <a:endParaRPr lang="en-US" dirty="0"/>
          </a:p>
          <a:p>
            <a:r>
              <a:rPr lang="en-US" dirty="0"/>
              <a:t>Nearly 50% of incarcerated offenders with intellectual disability committed a sexual offense</a:t>
            </a:r>
          </a:p>
          <a:p>
            <a:endParaRPr lang="en-US" dirty="0"/>
          </a:p>
          <a:p>
            <a:endParaRPr lang="en-US" dirty="0"/>
          </a:p>
          <a:p>
            <a:r>
              <a:rPr lang="en-US" i="1" dirty="0">
                <a:hlinkClick r:id="rId3"/>
              </a:rPr>
              <a:t>Disproportionate</a:t>
            </a:r>
            <a:r>
              <a:rPr lang="en-US" i="1" baseline="0" dirty="0">
                <a:hlinkClick r:id="rId3"/>
              </a:rPr>
              <a:t> representation - </a:t>
            </a:r>
            <a:r>
              <a:rPr lang="en-US" sz="1200" b="0" i="0" kern="1200" dirty="0">
                <a:solidFill>
                  <a:schemeClr val="tx1"/>
                </a:solidFill>
                <a:effectLst/>
                <a:latin typeface="Times New Roman" panose="02020603050405020304" pitchFamily="18" charset="0"/>
                <a:ea typeface="+mn-ea"/>
                <a:cs typeface="+mn-cs"/>
              </a:rPr>
              <a:t>Approximately 6.5 million people in the United States have an intellectual disability. </a:t>
            </a:r>
            <a:r>
              <a:rPr lang="en-US" sz="1200" b="1" i="0" kern="1200" dirty="0">
                <a:solidFill>
                  <a:schemeClr val="tx1"/>
                </a:solidFill>
                <a:effectLst/>
                <a:latin typeface="Times New Roman" panose="02020603050405020304" pitchFamily="18" charset="0"/>
                <a:ea typeface="+mn-ea"/>
                <a:cs typeface="+mn-cs"/>
              </a:rPr>
              <a:t>Approximately 1 – 3 percent of the global population has an intellectual disability</a:t>
            </a:r>
            <a:r>
              <a:rPr lang="en-US" sz="1200" b="0" i="0" kern="1200" dirty="0">
                <a:solidFill>
                  <a:schemeClr val="tx1"/>
                </a:solidFill>
                <a:effectLst/>
                <a:latin typeface="Times New Roman" panose="02020603050405020304" pitchFamily="18" charset="0"/>
                <a:ea typeface="+mn-ea"/>
                <a:cs typeface="+mn-cs"/>
              </a:rPr>
              <a:t>—as many as 200 million people.</a:t>
            </a:r>
          </a:p>
          <a:p>
            <a:r>
              <a:rPr lang="en-US" sz="1200" b="0" i="0" kern="1200" dirty="0">
                <a:solidFill>
                  <a:schemeClr val="tx1"/>
                </a:solidFill>
                <a:effectLst/>
                <a:latin typeface="Times New Roman" panose="02020603050405020304" pitchFamily="18" charset="0"/>
                <a:ea typeface="+mn-ea"/>
                <a:cs typeface="+mn-cs"/>
              </a:rPr>
              <a:t>Intellectual disability is significantly more common in low-income countries—16.41 in every 1,000 people. Disabilities overall are more common in low-income countries.</a:t>
            </a:r>
          </a:p>
          <a:p>
            <a:r>
              <a:rPr lang="en-US" sz="1200" b="0" i="0" kern="1200" dirty="0">
                <a:solidFill>
                  <a:schemeClr val="tx1"/>
                </a:solidFill>
                <a:effectLst/>
                <a:latin typeface="Times New Roman" panose="02020603050405020304" pitchFamily="18" charset="0"/>
                <a:ea typeface="+mn-ea"/>
                <a:cs typeface="+mn-cs"/>
              </a:rPr>
              <a:t>The United Nations Development Program estimates that 80 percent of all people with disabilities live in low-income countries. While people with disabilities represent approximately one in 10 people worldwide, they are one in every five of the world’s poorest people.</a:t>
            </a:r>
          </a:p>
          <a:p>
            <a:r>
              <a:rPr lang="en-US" sz="1200" b="0" i="1" kern="1200" baseline="30000" dirty="0">
                <a:solidFill>
                  <a:schemeClr val="tx1"/>
                </a:solidFill>
                <a:effectLst/>
                <a:latin typeface="Times New Roman" panose="02020603050405020304" pitchFamily="18" charset="0"/>
                <a:ea typeface="+mn-ea"/>
                <a:cs typeface="+mn-cs"/>
              </a:rPr>
              <a:t>Sources: American Association of Intellectual and Developmental Disabilities; National Center on Birth Defects and Developmental Disabilities; the United Nations Development Program; and the Centers for Disease Control and Prevention.</a:t>
            </a:r>
            <a:endParaRPr lang="en-US" sz="1200" b="0" i="0" kern="1200" dirty="0">
              <a:solidFill>
                <a:schemeClr val="tx1"/>
              </a:solidFill>
              <a:effectLst/>
              <a:latin typeface="Times New Roman" panose="02020603050405020304" pitchFamily="18" charset="0"/>
              <a:ea typeface="+mn-ea"/>
              <a:cs typeface="+mn-cs"/>
            </a:endParaRPr>
          </a:p>
          <a:p>
            <a:pPr fontAlgn="base"/>
            <a:br>
              <a:rPr lang="en-US" i="1" dirty="0">
                <a:hlinkClick r:id="rId3"/>
              </a:rPr>
            </a:br>
            <a:r>
              <a:rPr lang="en-US" dirty="0"/>
              <a:t>The most frequent sexual offenses reported in one study were </a:t>
            </a:r>
            <a:r>
              <a:rPr lang="en-US" b="1" dirty="0"/>
              <a:t>indecent exposure</a:t>
            </a:r>
            <a:r>
              <a:rPr lang="en-US" dirty="0"/>
              <a:t>, other minor offenses, and </a:t>
            </a:r>
            <a:r>
              <a:rPr lang="en-US" b="1" dirty="0"/>
              <a:t>sexual assault of young girls </a:t>
            </a:r>
            <a:r>
              <a:rPr lang="en-US" dirty="0"/>
              <a:t>(Day, 1997). Another nationwide study that surveyed 243 community agencies found the most common sexual offenses were </a:t>
            </a:r>
            <a:r>
              <a:rPr lang="en-US" b="1" dirty="0"/>
              <a:t>inappropriate sexual behavior in public </a:t>
            </a:r>
            <a:r>
              <a:rPr lang="en-US" dirty="0"/>
              <a:t>(62.2%), </a:t>
            </a:r>
            <a:r>
              <a:rPr lang="en-US" b="1" dirty="0"/>
              <a:t>sexual behaviors and stimulation that inappropriately involved others </a:t>
            </a:r>
            <a:r>
              <a:rPr lang="en-US" dirty="0"/>
              <a:t>(42.6%), </a:t>
            </a:r>
            <a:r>
              <a:rPr lang="en-US" b="1" dirty="0"/>
              <a:t>sexual activity involving minors </a:t>
            </a:r>
            <a:r>
              <a:rPr lang="en-US" dirty="0"/>
              <a:t>(42.6%) and </a:t>
            </a:r>
            <a:r>
              <a:rPr lang="en-US" b="1" dirty="0"/>
              <a:t>assaultive/nonconsensual sexual activity not involving minors </a:t>
            </a:r>
            <a:r>
              <a:rPr lang="en-US" dirty="0"/>
              <a:t>(34.5%) (Ward et al, 2001). Another study found the most common sexual behaviors are those seen among people without intellectual disability – offenses against children, genital exposure and rape (Murphy, et al., 1983).</a:t>
            </a:r>
          </a:p>
          <a:p>
            <a:pPr fontAlgn="base"/>
            <a:endParaRPr lang="en-US" dirty="0"/>
          </a:p>
          <a:p>
            <a:pPr fontAlgn="base"/>
            <a:r>
              <a:rPr lang="en-US" dirty="0"/>
              <a:t>The Arc 2013</a:t>
            </a:r>
          </a:p>
          <a:p>
            <a:endParaRPr lang="en-US" dirty="0"/>
          </a:p>
        </p:txBody>
      </p:sp>
      <p:sp>
        <p:nvSpPr>
          <p:cNvPr id="4" name="Slide Number Placeholder 3"/>
          <p:cNvSpPr>
            <a:spLocks noGrp="1"/>
          </p:cNvSpPr>
          <p:nvPr>
            <p:ph type="sldNum" sz="quarter" idx="10"/>
          </p:nvPr>
        </p:nvSpPr>
        <p:spPr/>
        <p:txBody>
          <a:bodyPr/>
          <a:lstStyle/>
          <a:p>
            <a:fld id="{D5A18C68-AD54-440E-A3AB-2D04EBCE636E}" type="slidenum">
              <a:rPr lang="en-US" smtClean="0"/>
              <a:pPr/>
              <a:t>14</a:t>
            </a:fld>
            <a:endParaRPr lang="en-US"/>
          </a:p>
        </p:txBody>
      </p:sp>
      <p:sp>
        <p:nvSpPr>
          <p:cNvPr id="5" name="Date Placeholder 4"/>
          <p:cNvSpPr>
            <a:spLocks noGrp="1"/>
          </p:cNvSpPr>
          <p:nvPr>
            <p:ph type="dt" idx="11"/>
          </p:nvPr>
        </p:nvSpPr>
        <p:spPr/>
        <p:txBody>
          <a:bodyPr/>
          <a:lstStyle/>
          <a:p>
            <a:fld id="{BD2253DC-7172-4BFE-A05C-F3EB6B9D21A5}" type="datetime1">
              <a:rPr lang="en-US" smtClean="0"/>
              <a:t>12/2/2019</a:t>
            </a:fld>
            <a:endParaRPr lang="en-US"/>
          </a:p>
        </p:txBody>
      </p:sp>
    </p:spTree>
    <p:extLst>
      <p:ext uri="{BB962C8B-B14F-4D97-AF65-F5344CB8AC3E}">
        <p14:creationId xmlns:p14="http://schemas.microsoft.com/office/powerpoint/2010/main" val="1758236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panose="02020603050405020304" pitchFamily="18" charset="0"/>
                <a:ea typeface="+mn-ea"/>
                <a:cs typeface="+mn-cs"/>
              </a:rPr>
              <a:t>Morgan</a:t>
            </a:r>
            <a:endParaRPr lang="en-US" dirty="0"/>
          </a:p>
          <a:p>
            <a:endParaRPr lang="en-US" dirty="0"/>
          </a:p>
          <a:p>
            <a:r>
              <a:rPr lang="en-US" dirty="0"/>
              <a:t>Thinking back to the history of I/DD, here are some antiquated misconceptions</a:t>
            </a:r>
            <a:r>
              <a:rPr lang="en-US" baseline="0" dirty="0"/>
              <a:t> that have contributed to disproportionate vulnerability</a:t>
            </a:r>
          </a:p>
          <a:p>
            <a:pPr marL="457200" marR="0" lvl="1"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eaLnBrk="1" hangingPunct="1"/>
            <a:endParaRPr lang="en-US" dirty="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A5E0B71D-05C5-4754-A190-39C56C98974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9819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panose="02020603050405020304" pitchFamily="18" charset="0"/>
                <a:ea typeface="+mn-ea"/>
                <a:cs typeface="+mn-cs"/>
              </a:rPr>
              <a:t>Morgan</a:t>
            </a:r>
          </a:p>
          <a:p>
            <a:endParaRPr lang="en-US" sz="1200" b="0" i="0" kern="1200" dirty="0">
              <a:solidFill>
                <a:schemeClr val="tx1"/>
              </a:solidFill>
              <a:effectLst/>
              <a:latin typeface="Times New Roman" panose="02020603050405020304" pitchFamily="18" charset="0"/>
              <a:ea typeface="+mn-ea"/>
              <a:cs typeface="+mn-cs"/>
            </a:endParaRPr>
          </a:p>
          <a:p>
            <a:endParaRPr lang="en-US" sz="1200" b="0" i="0" kern="1200" dirty="0">
              <a:solidFill>
                <a:schemeClr val="tx1"/>
              </a:solidFill>
              <a:effectLst/>
              <a:latin typeface="Times New Roman" panose="02020603050405020304" pitchFamily="18" charset="0"/>
              <a:ea typeface="+mn-ea"/>
              <a:cs typeface="+mn-cs"/>
            </a:endParaRPr>
          </a:p>
          <a:p>
            <a:r>
              <a:rPr lang="en-US" sz="1200" b="0" i="0" kern="1200" dirty="0">
                <a:solidFill>
                  <a:schemeClr val="tx1"/>
                </a:solidFill>
                <a:effectLst/>
                <a:latin typeface="Times New Roman" panose="02020603050405020304" pitchFamily="18" charset="0"/>
                <a:ea typeface="+mn-ea"/>
                <a:cs typeface="+mn-cs"/>
              </a:rPr>
              <a:t>Reporting can be increased by educating individuals with disabilities and service providers about sexual violence, improving the investigation and prosecution of this crime, and creating safe environments that allow victims to disclose. </a:t>
            </a:r>
          </a:p>
          <a:p>
            <a:endParaRPr lang="en-US"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Establishing community partnerships - </a:t>
            </a:r>
            <a:r>
              <a:rPr lang="en-US" sz="1200" b="0" i="0" kern="1200" dirty="0">
                <a:solidFill>
                  <a:schemeClr val="tx1"/>
                </a:solidFill>
                <a:effectLst/>
                <a:latin typeface="Times New Roman" panose="02020603050405020304" pitchFamily="18" charset="0"/>
                <a:ea typeface="+mn-ea"/>
                <a:cs typeface="+mn-cs"/>
              </a:rPr>
              <a:t>Creating</a:t>
            </a:r>
            <a:r>
              <a:rPr lang="en-US" sz="1200" b="0" i="0" kern="1200" baseline="0" dirty="0">
                <a:solidFill>
                  <a:schemeClr val="tx1"/>
                </a:solidFill>
                <a:effectLst/>
                <a:latin typeface="Times New Roman" panose="02020603050405020304" pitchFamily="18" charset="0"/>
                <a:ea typeface="+mn-ea"/>
                <a:cs typeface="+mn-cs"/>
              </a:rPr>
              <a:t> systems of care that really work.  Together.</a:t>
            </a:r>
            <a:endParaRPr lang="en-US" dirty="0"/>
          </a:p>
        </p:txBody>
      </p:sp>
      <p:sp>
        <p:nvSpPr>
          <p:cNvPr id="4" name="Slide Number Placeholder 3"/>
          <p:cNvSpPr>
            <a:spLocks noGrp="1"/>
          </p:cNvSpPr>
          <p:nvPr>
            <p:ph type="sldNum" sz="quarter" idx="10"/>
          </p:nvPr>
        </p:nvSpPr>
        <p:spPr/>
        <p:txBody>
          <a:bodyPr/>
          <a:lstStyle/>
          <a:p>
            <a:fld id="{D5A18C68-AD54-440E-A3AB-2D04EBCE636E}" type="slidenum">
              <a:rPr lang="en-US" smtClean="0"/>
              <a:pPr/>
              <a:t>16</a:t>
            </a:fld>
            <a:endParaRPr lang="en-US"/>
          </a:p>
        </p:txBody>
      </p:sp>
      <p:sp>
        <p:nvSpPr>
          <p:cNvPr id="5" name="Date Placeholder 4"/>
          <p:cNvSpPr>
            <a:spLocks noGrp="1"/>
          </p:cNvSpPr>
          <p:nvPr>
            <p:ph type="dt" idx="11"/>
          </p:nvPr>
        </p:nvSpPr>
        <p:spPr/>
        <p:txBody>
          <a:bodyPr/>
          <a:lstStyle/>
          <a:p>
            <a:fld id="{13459FB3-7914-47B3-8100-C3F1C7750513}" type="datetime1">
              <a:rPr lang="en-US" smtClean="0"/>
              <a:t>12/2/2019</a:t>
            </a:fld>
            <a:endParaRPr lang="en-US"/>
          </a:p>
        </p:txBody>
      </p:sp>
    </p:spTree>
    <p:extLst>
      <p:ext uri="{BB962C8B-B14F-4D97-AF65-F5344CB8AC3E}">
        <p14:creationId xmlns:p14="http://schemas.microsoft.com/office/powerpoint/2010/main" val="3947823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Deb</a:t>
            </a:r>
          </a:p>
          <a:p>
            <a:endParaRPr lang="en-US" dirty="0">
              <a:cs typeface="Calibri"/>
            </a:endParaRPr>
          </a:p>
          <a:p>
            <a:r>
              <a:rPr lang="en-US" dirty="0">
                <a:cs typeface="Calibri"/>
              </a:rPr>
              <a:t>OHSU – Oregon Health &amp; Science University in Multnomah County Oregon (Portland)</a:t>
            </a:r>
          </a:p>
        </p:txBody>
      </p:sp>
      <p:sp>
        <p:nvSpPr>
          <p:cNvPr id="4" name="Slide Number Placeholder 3"/>
          <p:cNvSpPr>
            <a:spLocks noGrp="1"/>
          </p:cNvSpPr>
          <p:nvPr>
            <p:ph type="sldNum" sz="quarter" idx="5"/>
          </p:nvPr>
        </p:nvSpPr>
        <p:spPr/>
        <p:txBody>
          <a:bodyPr/>
          <a:lstStyle/>
          <a:p>
            <a:pPr>
              <a:defRPr/>
            </a:pPr>
            <a:fld id="{8C80970C-A4DF-42C3-B3AC-75DA96270B49}" type="slidenum">
              <a:rPr lang="en-US"/>
              <a:pPr>
                <a:defRPr/>
              </a:pPr>
              <a:t>17</a:t>
            </a:fld>
            <a:endParaRPr lang="en-US"/>
          </a:p>
        </p:txBody>
      </p:sp>
    </p:spTree>
    <p:extLst>
      <p:ext uri="{BB962C8B-B14F-4D97-AF65-F5344CB8AC3E}">
        <p14:creationId xmlns:p14="http://schemas.microsoft.com/office/powerpoint/2010/main" val="484855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a:t>
            </a:r>
          </a:p>
        </p:txBody>
      </p:sp>
      <p:sp>
        <p:nvSpPr>
          <p:cNvPr id="4" name="Date Placeholder 3"/>
          <p:cNvSpPr>
            <a:spLocks noGrp="1"/>
          </p:cNvSpPr>
          <p:nvPr>
            <p:ph type="dt" idx="1"/>
          </p:nvPr>
        </p:nvSpPr>
        <p:spPr/>
        <p:txBody>
          <a:bodyPr/>
          <a:lstStyle/>
          <a:p>
            <a:fld id="{903218AF-ED21-45A8-A58D-D9EB1A69596D}" type="datetime1">
              <a:rPr lang="en-US" smtClean="0"/>
              <a:t>12/2/2019</a:t>
            </a:fld>
            <a:endParaRPr lang="en-US"/>
          </a:p>
        </p:txBody>
      </p:sp>
      <p:sp>
        <p:nvSpPr>
          <p:cNvPr id="5" name="Slide Number Placeholder 4"/>
          <p:cNvSpPr>
            <a:spLocks noGrp="1"/>
          </p:cNvSpPr>
          <p:nvPr>
            <p:ph type="sldNum" sz="quarter" idx="5"/>
          </p:nvPr>
        </p:nvSpPr>
        <p:spPr/>
        <p:txBody>
          <a:bodyPr/>
          <a:lstStyle/>
          <a:p>
            <a:fld id="{D5A18C68-AD54-440E-A3AB-2D04EBCE636E}" type="slidenum">
              <a:rPr lang="en-US" smtClean="0"/>
              <a:pPr/>
              <a:t>18</a:t>
            </a:fld>
            <a:endParaRPr lang="en-US"/>
          </a:p>
        </p:txBody>
      </p:sp>
    </p:spTree>
    <p:extLst>
      <p:ext uri="{BB962C8B-B14F-4D97-AF65-F5344CB8AC3E}">
        <p14:creationId xmlns:p14="http://schemas.microsoft.com/office/powerpoint/2010/main" val="1936656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a:t>
            </a:r>
          </a:p>
        </p:txBody>
      </p:sp>
      <p:sp>
        <p:nvSpPr>
          <p:cNvPr id="4" name="Date Placeholder 3"/>
          <p:cNvSpPr>
            <a:spLocks noGrp="1"/>
          </p:cNvSpPr>
          <p:nvPr>
            <p:ph type="dt" idx="1"/>
          </p:nvPr>
        </p:nvSpPr>
        <p:spPr/>
        <p:txBody>
          <a:bodyPr/>
          <a:lstStyle/>
          <a:p>
            <a:fld id="{903218AF-ED21-45A8-A58D-D9EB1A69596D}" type="datetime1">
              <a:rPr lang="en-US" smtClean="0"/>
              <a:t>12/2/2019</a:t>
            </a:fld>
            <a:endParaRPr lang="en-US"/>
          </a:p>
        </p:txBody>
      </p:sp>
      <p:sp>
        <p:nvSpPr>
          <p:cNvPr id="5" name="Slide Number Placeholder 4"/>
          <p:cNvSpPr>
            <a:spLocks noGrp="1"/>
          </p:cNvSpPr>
          <p:nvPr>
            <p:ph type="sldNum" sz="quarter" idx="5"/>
          </p:nvPr>
        </p:nvSpPr>
        <p:spPr/>
        <p:txBody>
          <a:bodyPr/>
          <a:lstStyle/>
          <a:p>
            <a:fld id="{D5A18C68-AD54-440E-A3AB-2D04EBCE636E}" type="slidenum">
              <a:rPr lang="en-US" smtClean="0"/>
              <a:pPr/>
              <a:t>19</a:t>
            </a:fld>
            <a:endParaRPr lang="en-US"/>
          </a:p>
        </p:txBody>
      </p:sp>
    </p:spTree>
    <p:extLst>
      <p:ext uri="{BB962C8B-B14F-4D97-AF65-F5344CB8AC3E}">
        <p14:creationId xmlns:p14="http://schemas.microsoft.com/office/powerpoint/2010/main" val="3888625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a:t>
            </a:r>
          </a:p>
        </p:txBody>
      </p:sp>
      <p:sp>
        <p:nvSpPr>
          <p:cNvPr id="4" name="Date Placeholder 3"/>
          <p:cNvSpPr>
            <a:spLocks noGrp="1"/>
          </p:cNvSpPr>
          <p:nvPr>
            <p:ph type="dt" idx="1"/>
          </p:nvPr>
        </p:nvSpPr>
        <p:spPr/>
        <p:txBody>
          <a:bodyPr/>
          <a:lstStyle/>
          <a:p>
            <a:fld id="{903218AF-ED21-45A8-A58D-D9EB1A69596D}" type="datetime1">
              <a:rPr lang="en-US" smtClean="0"/>
              <a:t>12/2/2019</a:t>
            </a:fld>
            <a:endParaRPr lang="en-US"/>
          </a:p>
        </p:txBody>
      </p:sp>
      <p:sp>
        <p:nvSpPr>
          <p:cNvPr id="5" name="Slide Number Placeholder 4"/>
          <p:cNvSpPr>
            <a:spLocks noGrp="1"/>
          </p:cNvSpPr>
          <p:nvPr>
            <p:ph type="sldNum" sz="quarter" idx="5"/>
          </p:nvPr>
        </p:nvSpPr>
        <p:spPr/>
        <p:txBody>
          <a:bodyPr/>
          <a:lstStyle/>
          <a:p>
            <a:fld id="{D5A18C68-AD54-440E-A3AB-2D04EBCE636E}" type="slidenum">
              <a:rPr lang="en-US" smtClean="0"/>
              <a:pPr/>
              <a:t>20</a:t>
            </a:fld>
            <a:endParaRPr lang="en-US"/>
          </a:p>
        </p:txBody>
      </p:sp>
    </p:spTree>
    <p:extLst>
      <p:ext uri="{BB962C8B-B14F-4D97-AF65-F5344CB8AC3E}">
        <p14:creationId xmlns:p14="http://schemas.microsoft.com/office/powerpoint/2010/main" val="2364939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Morgan</a:t>
            </a:r>
          </a:p>
          <a:p>
            <a:endParaRPr lang="en-US" sz="1200" b="0" i="0" u="none" strike="noStrike" kern="1200" baseline="0" dirty="0">
              <a:solidFill>
                <a:schemeClr val="tx1"/>
              </a:solidFill>
              <a:latin typeface="Times New Roman" panose="02020603050405020304" pitchFamily="18" charset="0"/>
              <a:ea typeface="+mn-ea"/>
              <a:cs typeface="+mn-cs"/>
            </a:endParaRPr>
          </a:p>
          <a:p>
            <a:endParaRPr lang="en-US" sz="1200" b="0" i="0" u="none" strike="noStrike" kern="1200" baseline="0" dirty="0">
              <a:solidFill>
                <a:schemeClr val="tx1"/>
              </a:solidFill>
              <a:latin typeface="Times New Roman" panose="02020603050405020304" pitchFamily="18" charset="0"/>
              <a:ea typeface="+mn-ea"/>
              <a:cs typeface="+mn-cs"/>
            </a:endParaRPr>
          </a:p>
          <a:p>
            <a:r>
              <a:rPr lang="en-US" sz="1200" b="0" i="0" u="none" strike="noStrike" kern="1200" baseline="0" dirty="0">
                <a:solidFill>
                  <a:schemeClr val="tx1"/>
                </a:solidFill>
                <a:latin typeface="Times New Roman" panose="02020603050405020304" pitchFamily="18" charset="0"/>
                <a:ea typeface="+mn-ea"/>
                <a:cs typeface="+mn-cs"/>
              </a:rPr>
              <a:t> Sexual violence encompasses a variety of criminal acts—from sexual threats to unwanted contact to rape. Sexual violence is pervasive and often traumatizing to its victims. For a number of reasons, however, including the stigma and insensitive treatment often associated with these crimes, sexual violence remains highly underreported. Sexual violence is also a difficult concept to measure, primarily due to: inconsistent definitions of sexual assault and rape; differing reporting requirements across local, state, and national law enforcement; and low conviction rates. While people of all genders and gender identities are victims of sexual violence, the majority of these acts are perpetrated by male offenders against female victims. Most victims know the perpetrator in some capacity, either as a friend, acquaintance, family member, or intimate partner. </a:t>
            </a:r>
            <a:r>
              <a:rPr lang="en-US" sz="1200" b="0" i="1" u="none" strike="noStrike" kern="1200" baseline="0" dirty="0">
                <a:solidFill>
                  <a:schemeClr val="tx1"/>
                </a:solidFill>
                <a:latin typeface="Times New Roman" panose="02020603050405020304" pitchFamily="18" charset="0"/>
                <a:ea typeface="+mn-ea"/>
                <a:cs typeface="+mn-cs"/>
              </a:rPr>
              <a:t>For more information, see the Campus Victimization fact sheet in this series From NSVRC 2018 Sexual Violence Resource Guide </a:t>
            </a:r>
            <a:endParaRPr lang="en-US" dirty="0"/>
          </a:p>
          <a:p>
            <a:endParaRPr lang="en-US" dirty="0"/>
          </a:p>
          <a:p>
            <a:r>
              <a:rPr lang="en-US" dirty="0"/>
              <a:t>Sexual violence is divided into the following types:</a:t>
            </a:r>
          </a:p>
          <a:p>
            <a:endParaRPr lang="en-US" dirty="0"/>
          </a:p>
          <a:p>
            <a:pPr defTabSz="923087">
              <a:defRPr/>
            </a:pPr>
            <a:r>
              <a:rPr lang="en-US" dirty="0"/>
              <a:t>Sexual violence – umbrella term – rape, sexual assault, sex trafficking, groping, stalking, sexual harassment, sexual coercion </a:t>
            </a:r>
          </a:p>
          <a:p>
            <a:endParaRPr lang="en-US" dirty="0"/>
          </a:p>
          <a:p>
            <a:r>
              <a:rPr lang="en-US" dirty="0"/>
              <a:t>Completed or attempted forced penetration of a victim</a:t>
            </a:r>
          </a:p>
          <a:p>
            <a:r>
              <a:rPr lang="en-US" dirty="0"/>
              <a:t>Completed or attempted alcohol/drug-facilitated penetration of a victim</a:t>
            </a:r>
          </a:p>
          <a:p>
            <a:r>
              <a:rPr lang="en-US" dirty="0"/>
              <a:t>Completed or attempted forced acts in which a victim is made to penetrate a perpetrator or someone else</a:t>
            </a:r>
          </a:p>
          <a:p>
            <a:r>
              <a:rPr lang="en-US" dirty="0"/>
              <a:t>Completed or attempted alcohol/drug-facilitated acts in which a victim is made to penetrate a perpetrator or someone else</a:t>
            </a:r>
          </a:p>
          <a:p>
            <a:r>
              <a:rPr lang="en-US" dirty="0"/>
              <a:t>Non-physically forced penetration which occurs after a person is pressured verbally or through intimidation or misuse of authority to consent or acquiesce</a:t>
            </a:r>
          </a:p>
          <a:p>
            <a:r>
              <a:rPr lang="en-US" dirty="0"/>
              <a:t>Unwanted sexual contact</a:t>
            </a:r>
          </a:p>
          <a:p>
            <a:r>
              <a:rPr lang="en-US" dirty="0"/>
              <a:t>Non-contact unwanted sexual experiences</a:t>
            </a:r>
          </a:p>
          <a:p>
            <a:r>
              <a:rPr lang="en-US" b="1" dirty="0"/>
              <a:t>Completed or attempted forced penetration of a victim</a:t>
            </a:r>
            <a:r>
              <a:rPr lang="en-US" dirty="0"/>
              <a:t> ─ includes completed or attempted unwanted vaginal (for women), oral, or anal insertion through use of physical force or threats to bring physical harm toward or against the victim. Examples include</a:t>
            </a:r>
          </a:p>
          <a:p>
            <a:r>
              <a:rPr lang="en-US" dirty="0"/>
              <a:t>Pinning the victim’s arms</a:t>
            </a:r>
          </a:p>
          <a:p>
            <a:r>
              <a:rPr lang="en-US" dirty="0"/>
              <a:t>Using one’s body weight to prevent movement or escape</a:t>
            </a:r>
          </a:p>
          <a:p>
            <a:r>
              <a:rPr lang="en-US" dirty="0"/>
              <a:t>Use of a weapon or threats of weapon use</a:t>
            </a:r>
          </a:p>
          <a:p>
            <a:r>
              <a:rPr lang="en-US" dirty="0"/>
              <a:t>Assaulting the victim</a:t>
            </a:r>
          </a:p>
          <a:p>
            <a:r>
              <a:rPr lang="en-US" b="1" dirty="0"/>
              <a:t>Completed or attempted alcohol or drug-facilitated penetration of a victim ─</a:t>
            </a:r>
            <a:r>
              <a:rPr lang="en-US" dirty="0"/>
              <a:t> includes completed or attempted unwanted vaginal (for women), oral, or anal insertion when the victim was unable to consent because he or she was too intoxicated (e.g., incapacitation, lack of consciousness, or lack of awareness) through voluntary or involuntary use of alcohol or drugs.</a:t>
            </a:r>
          </a:p>
          <a:p>
            <a:r>
              <a:rPr lang="en-US" b="1" dirty="0"/>
              <a:t>Completed or attempted forced acts in which a victim is made to penetrate a perpetrator or someone else ─</a:t>
            </a:r>
            <a:r>
              <a:rPr lang="en-US" dirty="0"/>
              <a:t> includes situations when the victim was made, or there was an attempt to make the victim, sexually penetrate a perpetrator or someone else without the victim’s consent because the victim was physically forced or threatened with physical harm. Examples include</a:t>
            </a:r>
          </a:p>
          <a:p>
            <a:r>
              <a:rPr lang="en-US" dirty="0"/>
              <a:t>Pinning the victim’s arms</a:t>
            </a:r>
          </a:p>
          <a:p>
            <a:r>
              <a:rPr lang="en-US" dirty="0"/>
              <a:t>Using one’s body weight to prevent movement or escape</a:t>
            </a:r>
          </a:p>
          <a:p>
            <a:r>
              <a:rPr lang="en-US" dirty="0"/>
              <a:t>Use of a weapon or threats of weapon use</a:t>
            </a:r>
          </a:p>
          <a:p>
            <a:r>
              <a:rPr lang="en-US" dirty="0"/>
              <a:t>Assaulting the victim</a:t>
            </a:r>
          </a:p>
          <a:p>
            <a:r>
              <a:rPr lang="en-US" b="1" dirty="0"/>
              <a:t>Completed or attempted alcohol or drug-facilitated acts in which a victim is made to penetrate a perpetrator or someone else ─</a:t>
            </a:r>
            <a:r>
              <a:rPr lang="en-US" dirty="0"/>
              <a:t> includes situations when the victim was made, or there was an attempt to make the victim, sexually penetrate a perpetrator or someone else without the victim’s consent because the victim was unable to consent because he or she was too intoxicated (e.g., incapacitation, lack of consciousness, or lack of awareness) through voluntary or involuntary use of alcohol or drugs.</a:t>
            </a:r>
          </a:p>
          <a:p>
            <a:r>
              <a:rPr lang="en-US" b="1" dirty="0" err="1"/>
              <a:t>Nonphysically</a:t>
            </a:r>
            <a:r>
              <a:rPr lang="en-US" b="1" dirty="0"/>
              <a:t> forced penetration which occurs after a person is pressured verbally, or through intimidation or misuse of authority, to consent or submit to being penetrated</a:t>
            </a:r>
            <a:r>
              <a:rPr lang="en-US" dirty="0"/>
              <a:t> – examples include being worn down by someone who repeatedly asked for sex or showed they were unhappy; feeling pressured by being lied to, or being told promises that were untrue; having someone threaten to end a relationship or spread rumors; and sexual pressure by use of influence or authority.</a:t>
            </a:r>
          </a:p>
          <a:p>
            <a:r>
              <a:rPr lang="en-US" b="1" dirty="0"/>
              <a:t>Unwanted sexual contact</a:t>
            </a:r>
            <a:r>
              <a:rPr lang="en-US" dirty="0"/>
              <a:t> – intentional touching, either directly or through the clothing, of the genitalia, anus, groin, breast, inner thigh, or buttocks of any person without his or her consent, or of a person who is unable to consent or refuse. Unwanted sexual contact can be perpetrated against a person or by making a person touch the perpetrator. Unwanted sexual contact could be referred to as “sexual harassment” in some contexts, such as a school or workplace.</a:t>
            </a:r>
          </a:p>
          <a:p>
            <a:r>
              <a:rPr lang="en-US" b="1" dirty="0"/>
              <a:t>Noncontact unwanted sexual experiences</a:t>
            </a:r>
            <a:r>
              <a:rPr lang="en-US" dirty="0"/>
              <a:t> – does not include physical contact of a sexual nature between the perpetrator and the victim. This occurs against a person without his or her consent, or against a person who is unable to consent or refuse. Some acts of non-contact unwanted sexual experiences occur without the victim’s knowledge. This type of sexual violence can occur in many different settings, such as school, the workplace, in public, or through technology. Examples include unwanted exposure to pornography or verbal sexual harassment (e.g., making sexual comments).</a:t>
            </a:r>
          </a:p>
          <a:p>
            <a:r>
              <a:rPr lang="en-US" dirty="0"/>
              <a:t>Why Is a Consistent Definition Important?</a:t>
            </a:r>
          </a:p>
          <a:p>
            <a:r>
              <a:rPr lang="en-US" dirty="0"/>
              <a:t>A consistent definition is needed to monitor the prevalence of sexual violence and examine trends over time. In addition, a consistent definition helps in determining the magnitude of sexual violence and aids in comparing the problem across jurisdictions. Consistency allows researchers to measure risk and protective factors for victimization and perpetration in a uniform manner. This ultimately informs prevention and intervention efforts.</a:t>
            </a:r>
          </a:p>
          <a:p>
            <a:r>
              <a:rPr lang="en-US" dirty="0"/>
              <a:t>Reference</a:t>
            </a:r>
          </a:p>
          <a:p>
            <a:pPr defTabSz="923087">
              <a:defRPr/>
            </a:pPr>
            <a:endParaRPr lang="en-US" dirty="0"/>
          </a:p>
          <a:p>
            <a:endParaRPr lang="en-US" dirty="0"/>
          </a:p>
        </p:txBody>
      </p:sp>
      <p:sp>
        <p:nvSpPr>
          <p:cNvPr id="4" name="Slide Number Placeholder 3"/>
          <p:cNvSpPr>
            <a:spLocks noGrp="1"/>
          </p:cNvSpPr>
          <p:nvPr>
            <p:ph type="sldNum" sz="quarter" idx="10"/>
          </p:nvPr>
        </p:nvSpPr>
        <p:spPr/>
        <p:txBody>
          <a:bodyPr/>
          <a:lstStyle/>
          <a:p>
            <a:fld id="{D5A18C68-AD54-440E-A3AB-2D04EBCE636E}" type="slidenum">
              <a:rPr lang="en-US" smtClean="0"/>
              <a:pPr/>
              <a:t>3</a:t>
            </a:fld>
            <a:endParaRPr lang="en-US"/>
          </a:p>
        </p:txBody>
      </p:sp>
      <p:sp>
        <p:nvSpPr>
          <p:cNvPr id="5" name="Date Placeholder 4"/>
          <p:cNvSpPr>
            <a:spLocks noGrp="1"/>
          </p:cNvSpPr>
          <p:nvPr>
            <p:ph type="dt" idx="11"/>
          </p:nvPr>
        </p:nvSpPr>
        <p:spPr/>
        <p:txBody>
          <a:bodyPr/>
          <a:lstStyle/>
          <a:p>
            <a:fld id="{97B4CEEA-D957-4662-B3BD-30198A59F62F}" type="datetime1">
              <a:rPr lang="en-US" smtClean="0"/>
              <a:t>12/2/2019</a:t>
            </a:fld>
            <a:endParaRPr lang="en-US"/>
          </a:p>
        </p:txBody>
      </p:sp>
    </p:spTree>
    <p:extLst>
      <p:ext uri="{BB962C8B-B14F-4D97-AF65-F5344CB8AC3E}">
        <p14:creationId xmlns:p14="http://schemas.microsoft.com/office/powerpoint/2010/main" val="89273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panose="02020603050405020304" pitchFamily="18" charset="0"/>
                <a:ea typeface="+mn-ea"/>
                <a:cs typeface="+mn-cs"/>
              </a:rPr>
              <a:t>Morgan</a:t>
            </a:r>
          </a:p>
          <a:p>
            <a:endParaRPr lang="en-US" dirty="0"/>
          </a:p>
        </p:txBody>
      </p:sp>
      <p:sp>
        <p:nvSpPr>
          <p:cNvPr id="4" name="Date Placeholder 3"/>
          <p:cNvSpPr>
            <a:spLocks noGrp="1"/>
          </p:cNvSpPr>
          <p:nvPr>
            <p:ph type="dt" idx="10"/>
          </p:nvPr>
        </p:nvSpPr>
        <p:spPr/>
        <p:txBody>
          <a:bodyPr/>
          <a:lstStyle/>
          <a:p>
            <a:fld id="{903218AF-ED21-45A8-A58D-D9EB1A69596D}" type="datetime1">
              <a:rPr lang="en-US" smtClean="0"/>
              <a:t>12/2/2019</a:t>
            </a:fld>
            <a:endParaRPr lang="en-US"/>
          </a:p>
        </p:txBody>
      </p:sp>
      <p:sp>
        <p:nvSpPr>
          <p:cNvPr id="5" name="Slide Number Placeholder 4"/>
          <p:cNvSpPr>
            <a:spLocks noGrp="1"/>
          </p:cNvSpPr>
          <p:nvPr>
            <p:ph type="sldNum" sz="quarter" idx="11"/>
          </p:nvPr>
        </p:nvSpPr>
        <p:spPr/>
        <p:txBody>
          <a:bodyPr/>
          <a:lstStyle/>
          <a:p>
            <a:fld id="{D5A18C68-AD54-440E-A3AB-2D04EBCE636E}" type="slidenum">
              <a:rPr lang="en-US" smtClean="0"/>
              <a:pPr/>
              <a:t>21</a:t>
            </a:fld>
            <a:endParaRPr lang="en-US"/>
          </a:p>
        </p:txBody>
      </p:sp>
    </p:spTree>
    <p:extLst>
      <p:ext uri="{BB962C8B-B14F-4D97-AF65-F5344CB8AC3E}">
        <p14:creationId xmlns:p14="http://schemas.microsoft.com/office/powerpoint/2010/main" val="284651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3087"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panose="02020603050405020304" pitchFamily="18" charset="0"/>
                <a:ea typeface="+mn-ea"/>
                <a:cs typeface="+mn-cs"/>
              </a:rPr>
              <a:t>Morgan</a:t>
            </a:r>
          </a:p>
          <a:p>
            <a:pPr defTabSz="923087">
              <a:defRPr/>
            </a:pPr>
            <a:endParaRPr lang="en-US" dirty="0"/>
          </a:p>
          <a:p>
            <a:pPr defTabSz="923087">
              <a:defRPr/>
            </a:pPr>
            <a:endParaRPr lang="en-US" dirty="0"/>
          </a:p>
          <a:p>
            <a:pPr defTabSz="923087">
              <a:defRPr/>
            </a:pPr>
            <a:r>
              <a:rPr lang="en-US" dirty="0"/>
              <a:t>Helpful to talk through expected social norms with touch </a:t>
            </a:r>
            <a:r>
              <a:rPr lang="en-US" b="1" dirty="0"/>
              <a:t>(expected and unexpected and consequences of each)</a:t>
            </a:r>
          </a:p>
          <a:p>
            <a:endParaRPr lang="en-US" dirty="0"/>
          </a:p>
          <a:p>
            <a:pPr defTabSz="923087">
              <a:defRPr/>
            </a:pPr>
            <a:r>
              <a:rPr lang="en-US" dirty="0"/>
              <a:t>“May I” campaign.  He started this campaign of asking may I before shaking hands, giving a hug, any physical touch.</a:t>
            </a:r>
          </a:p>
          <a:p>
            <a:endParaRPr lang="en-US" dirty="0"/>
          </a:p>
          <a:p>
            <a:endParaRPr lang="en-US" dirty="0"/>
          </a:p>
          <a:p>
            <a:endParaRPr lang="en-US" dirty="0"/>
          </a:p>
          <a:p>
            <a:r>
              <a:rPr lang="en-US" dirty="0"/>
              <a:t>Date Safe ProjectFounded</a:t>
            </a:r>
            <a:r>
              <a:rPr lang="en-US" dirty="0">
                <a:effectLst/>
              </a:rPr>
              <a:t>2003</a:t>
            </a:r>
            <a:r>
              <a:rPr lang="en-US" dirty="0"/>
              <a:t>Founder</a:t>
            </a:r>
            <a:r>
              <a:rPr lang="en-US" dirty="0">
                <a:effectLst/>
              </a:rPr>
              <a:t>Mike </a:t>
            </a:r>
            <a:r>
              <a:rPr lang="en-US" dirty="0" err="1">
                <a:effectLst/>
              </a:rPr>
              <a:t>Domitrz</a:t>
            </a:r>
            <a:r>
              <a:rPr lang="en-US" baseline="30000" dirty="0">
                <a:hlinkClick r:id="rId3"/>
              </a:rPr>
              <a:t>[1]</a:t>
            </a:r>
            <a:r>
              <a:rPr lang="en-US" baseline="30000" dirty="0">
                <a:hlinkClick r:id="rId4"/>
              </a:rPr>
              <a:t>[2]</a:t>
            </a:r>
            <a:r>
              <a:rPr lang="en-US" baseline="30000" dirty="0">
                <a:hlinkClick r:id="rId5"/>
              </a:rPr>
              <a:t>[3]</a:t>
            </a:r>
            <a:r>
              <a:rPr lang="en-US" dirty="0">
                <a:effectLst/>
              </a:rPr>
              <a:t>Area served</a:t>
            </a:r>
          </a:p>
          <a:p>
            <a:r>
              <a:rPr lang="en-US" dirty="0">
                <a:effectLst/>
              </a:rPr>
              <a:t>United States and </a:t>
            </a:r>
            <a:r>
              <a:rPr lang="en-US" dirty="0" err="1">
                <a:effectLst/>
              </a:rPr>
              <a:t>Global</a:t>
            </a:r>
            <a:r>
              <a:rPr lang="en-US" dirty="0" err="1"/>
              <a:t>Products</a:t>
            </a:r>
            <a:r>
              <a:rPr lang="en-US" i="1" dirty="0" err="1">
                <a:effectLst/>
              </a:rPr>
              <a:t>Voices</a:t>
            </a:r>
            <a:r>
              <a:rPr lang="en-US" i="1" dirty="0">
                <a:effectLst/>
              </a:rPr>
              <a:t> of Courage</a:t>
            </a:r>
            <a:r>
              <a:rPr lang="en-US" dirty="0">
                <a:effectLst/>
              </a:rPr>
              <a:t>,</a:t>
            </a:r>
            <a:r>
              <a:rPr lang="en-US" baseline="30000" dirty="0">
                <a:hlinkClick r:id="rId6"/>
              </a:rPr>
              <a:t>[4]</a:t>
            </a:r>
            <a:r>
              <a:rPr lang="en-US" dirty="0">
                <a:effectLst/>
              </a:rPr>
              <a:t> </a:t>
            </a:r>
            <a:r>
              <a:rPr lang="en-US" i="1" dirty="0">
                <a:effectLst/>
              </a:rPr>
              <a:t>May I Kiss You?</a:t>
            </a:r>
            <a:r>
              <a:rPr lang="en-US" baseline="30000" dirty="0">
                <a:hlinkClick r:id="rId7"/>
              </a:rPr>
              <a:t>[5]</a:t>
            </a:r>
            <a:r>
              <a:rPr lang="en-US" dirty="0" err="1"/>
              <a:t>Website</a:t>
            </a:r>
            <a:r>
              <a:rPr lang="en-US" dirty="0" err="1">
                <a:hlinkClick r:id="rId8"/>
              </a:rPr>
              <a:t>datesafeproject.org</a:t>
            </a:r>
            <a:r>
              <a:rPr lang="en-US" dirty="0" err="1"/>
              <a:t>The</a:t>
            </a:r>
            <a:r>
              <a:rPr lang="en-US" dirty="0"/>
              <a:t> </a:t>
            </a:r>
            <a:r>
              <a:rPr lang="en-US" b="1" dirty="0"/>
              <a:t>Date Safe Project</a:t>
            </a:r>
            <a:r>
              <a:rPr lang="en-US" dirty="0"/>
              <a:t> is an anti-</a:t>
            </a:r>
            <a:r>
              <a:rPr lang="en-US" dirty="0">
                <a:hlinkClick r:id="rId9" tooltip="Sexual assault"/>
              </a:rPr>
              <a:t>sexual assault</a:t>
            </a:r>
            <a:r>
              <a:rPr lang="en-US" dirty="0"/>
              <a:t> organization in the </a:t>
            </a:r>
            <a:r>
              <a:rPr lang="en-US" dirty="0">
                <a:hlinkClick r:id="rId10" tooltip="United States"/>
              </a:rPr>
              <a:t>United States</a:t>
            </a:r>
            <a:r>
              <a:rPr lang="en-US" dirty="0"/>
              <a:t> which provides prevention materials and </a:t>
            </a:r>
            <a:r>
              <a:rPr lang="en-US" dirty="0">
                <a:hlinkClick r:id="rId11" tooltip="Advocacy"/>
              </a:rPr>
              <a:t>advocacy</a:t>
            </a:r>
            <a:r>
              <a:rPr lang="en-US" dirty="0"/>
              <a:t> programs for middle schools, high schools, universities, community organizations, and the </a:t>
            </a:r>
            <a:r>
              <a:rPr lang="en-US" dirty="0">
                <a:hlinkClick r:id="rId12" tooltip="United States Military"/>
              </a:rPr>
              <a:t>United States Military</a:t>
            </a:r>
            <a:r>
              <a:rPr lang="en-US" dirty="0"/>
              <a:t>.</a:t>
            </a:r>
            <a:r>
              <a:rPr lang="en-US" baseline="30000" dirty="0">
                <a:hlinkClick r:id="rId13"/>
              </a:rPr>
              <a:t>[6]</a:t>
            </a:r>
            <a:r>
              <a:rPr lang="en-US" baseline="30000" dirty="0">
                <a:hlinkClick r:id="rId14"/>
              </a:rPr>
              <a:t>[7]</a:t>
            </a:r>
            <a:r>
              <a:rPr lang="en-US" baseline="30000" dirty="0">
                <a:hlinkClick r:id="rId15"/>
              </a:rPr>
              <a:t>[8]</a:t>
            </a:r>
            <a:r>
              <a:rPr lang="en-US" baseline="30000" dirty="0">
                <a:hlinkClick r:id="rId16"/>
              </a:rPr>
              <a:t>[9]</a:t>
            </a:r>
            <a:r>
              <a:rPr lang="en-US" baseline="30000" dirty="0">
                <a:hlinkClick r:id="rId17"/>
              </a:rPr>
              <a:t>[10]</a:t>
            </a:r>
            <a:r>
              <a:rPr lang="en-US" baseline="30000" dirty="0">
                <a:hlinkClick r:id="rId18"/>
              </a:rPr>
              <a:t>[11]</a:t>
            </a:r>
            <a:r>
              <a:rPr lang="en-US" baseline="30000" dirty="0">
                <a:hlinkClick r:id="rId19"/>
              </a:rPr>
              <a:t>[12]</a:t>
            </a:r>
            <a:r>
              <a:rPr lang="en-US" baseline="30000" dirty="0">
                <a:hlinkClick r:id="rId20"/>
              </a:rPr>
              <a:t>[13]</a:t>
            </a:r>
            <a:r>
              <a:rPr lang="en-US" baseline="30000" dirty="0">
                <a:hlinkClick r:id="rId21"/>
              </a:rPr>
              <a:t>[14]</a:t>
            </a:r>
            <a:r>
              <a:rPr lang="en-US" dirty="0"/>
              <a:t> Headquartered in </a:t>
            </a:r>
            <a:r>
              <a:rPr lang="en-US" dirty="0">
                <a:hlinkClick r:id="rId22" tooltip="Milwaukee, Wisconsin"/>
              </a:rPr>
              <a:t>Milwaukee, Wisconsin</a:t>
            </a:r>
            <a:r>
              <a:rPr lang="en-US" dirty="0"/>
              <a:t>, The Date Safe Project addresses </a:t>
            </a:r>
            <a:r>
              <a:rPr lang="en-US" dirty="0">
                <a:hlinkClick r:id="rId23" tooltip="Consent"/>
              </a:rPr>
              <a:t>consent</a:t>
            </a:r>
            <a:r>
              <a:rPr lang="en-US" dirty="0"/>
              <a:t>, sexual assault awareness, </a:t>
            </a:r>
            <a:r>
              <a:rPr lang="en-US" dirty="0">
                <a:hlinkClick r:id="rId24" tooltip="Bystander intervention"/>
              </a:rPr>
              <a:t>bystander intervention</a:t>
            </a:r>
            <a:r>
              <a:rPr lang="en-US" dirty="0"/>
              <a:t>, and support for survivors of </a:t>
            </a:r>
            <a:r>
              <a:rPr lang="en-US" dirty="0">
                <a:hlinkClick r:id="rId25" tooltip="Rape"/>
              </a:rPr>
              <a:t>rape</a:t>
            </a:r>
            <a:r>
              <a:rPr lang="en-US" dirty="0"/>
              <a:t>.</a:t>
            </a:r>
            <a:r>
              <a:rPr lang="en-US" baseline="30000" dirty="0">
                <a:hlinkClick r:id="rId26"/>
              </a:rPr>
              <a:t>[15]</a:t>
            </a:r>
            <a:r>
              <a:rPr lang="en-US" baseline="30000" dirty="0">
                <a:hlinkClick r:id="rId27"/>
              </a:rPr>
              <a:t>[16]</a:t>
            </a:r>
            <a:r>
              <a:rPr lang="en-US" baseline="30000" dirty="0">
                <a:hlinkClick r:id="rId28"/>
              </a:rPr>
              <a:t>[17]</a:t>
            </a:r>
            <a:r>
              <a:rPr lang="en-US" baseline="30000" dirty="0">
                <a:hlinkClick r:id="rId29"/>
              </a:rPr>
              <a:t>[18]</a:t>
            </a:r>
            <a:r>
              <a:rPr lang="en-US" baseline="30000" dirty="0">
                <a:hlinkClick r:id="rId30"/>
              </a:rPr>
              <a:t>[19]</a:t>
            </a:r>
            <a:r>
              <a:rPr lang="en-US" baseline="30000" dirty="0">
                <a:hlinkClick r:id="rId31"/>
              </a:rPr>
              <a:t>[20]</a:t>
            </a:r>
            <a:endParaRPr lang="en-US" dirty="0"/>
          </a:p>
          <a:p>
            <a:r>
              <a:rPr lang="en-US" dirty="0"/>
              <a:t>The organization was formed by the </a:t>
            </a:r>
            <a:r>
              <a:rPr lang="en-US" dirty="0">
                <a:hlinkClick r:id="rId32" tooltip="Americans"/>
              </a:rPr>
              <a:t>American</a:t>
            </a:r>
            <a:r>
              <a:rPr lang="en-US" dirty="0"/>
              <a:t> </a:t>
            </a:r>
            <a:r>
              <a:rPr lang="en-US" dirty="0">
                <a:hlinkClick r:id="rId33" tooltip="Educator"/>
              </a:rPr>
              <a:t>educator</a:t>
            </a:r>
            <a:r>
              <a:rPr lang="en-US" dirty="0"/>
              <a:t>, </a:t>
            </a:r>
            <a:r>
              <a:rPr lang="en-US" dirty="0">
                <a:hlinkClick r:id="rId34" tooltip="Activist"/>
              </a:rPr>
              <a:t>activist</a:t>
            </a:r>
            <a:r>
              <a:rPr lang="en-US" dirty="0"/>
              <a:t>, </a:t>
            </a:r>
            <a:r>
              <a:rPr lang="en-US" dirty="0">
                <a:hlinkClick r:id="rId35" tooltip="Author"/>
              </a:rPr>
              <a:t>author</a:t>
            </a:r>
            <a:r>
              <a:rPr lang="en-US" dirty="0"/>
              <a:t> and </a:t>
            </a:r>
            <a:r>
              <a:rPr lang="en-US" dirty="0">
                <a:hlinkClick r:id="rId36" tooltip="Publisher"/>
              </a:rPr>
              <a:t>publisher</a:t>
            </a:r>
            <a:r>
              <a:rPr lang="en-US" dirty="0"/>
              <a:t>,</a:t>
            </a:r>
            <a:r>
              <a:rPr lang="en-US" baseline="30000" dirty="0">
                <a:hlinkClick r:id="rId37"/>
              </a:rPr>
              <a:t>[21]</a:t>
            </a:r>
            <a:r>
              <a:rPr lang="en-US" dirty="0"/>
              <a:t> </a:t>
            </a:r>
            <a:r>
              <a:rPr lang="en-US" dirty="0">
                <a:hlinkClick r:id="rId38" tooltip="Mike Domitrz"/>
              </a:rPr>
              <a:t>Mike </a:t>
            </a:r>
            <a:r>
              <a:rPr lang="en-US" dirty="0" err="1">
                <a:hlinkClick r:id="rId38" tooltip="Mike Domitrz"/>
              </a:rPr>
              <a:t>Domitrz</a:t>
            </a:r>
            <a:r>
              <a:rPr lang="en-US" dirty="0"/>
              <a:t>, in 2003 after his sister was sexually assaulted.</a:t>
            </a:r>
            <a:r>
              <a:rPr lang="en-US" baseline="30000" dirty="0">
                <a:hlinkClick r:id="rId39"/>
              </a:rPr>
              <a:t>[22]</a:t>
            </a:r>
            <a:endParaRPr lang="en-US" dirty="0"/>
          </a:p>
          <a:p>
            <a:endParaRPr lang="en-US" dirty="0"/>
          </a:p>
          <a:p>
            <a:endParaRPr lang="en-US" dirty="0"/>
          </a:p>
          <a:p>
            <a:pPr defTabSz="923087">
              <a:defRPr/>
            </a:pPr>
            <a:r>
              <a:rPr lang="en-US" dirty="0"/>
              <a:t>Cornell – what messages should we be giving our communities to help educate them on positive behaviors “May I” campaign.  He started this campaign of asking may I before shaking hands, giving a hug, any physical touch.</a:t>
            </a:r>
          </a:p>
          <a:p>
            <a:endParaRPr lang="en-US" dirty="0"/>
          </a:p>
        </p:txBody>
      </p:sp>
      <p:sp>
        <p:nvSpPr>
          <p:cNvPr id="4" name="Slide Number Placeholder 3"/>
          <p:cNvSpPr>
            <a:spLocks noGrp="1"/>
          </p:cNvSpPr>
          <p:nvPr>
            <p:ph type="sldNum" sz="quarter" idx="10"/>
          </p:nvPr>
        </p:nvSpPr>
        <p:spPr/>
        <p:txBody>
          <a:bodyPr/>
          <a:lstStyle/>
          <a:p>
            <a:fld id="{D5A18C68-AD54-440E-A3AB-2D04EBCE636E}" type="slidenum">
              <a:rPr lang="en-US" smtClean="0"/>
              <a:pPr/>
              <a:t>22</a:t>
            </a:fld>
            <a:endParaRPr lang="en-US"/>
          </a:p>
        </p:txBody>
      </p:sp>
      <p:sp>
        <p:nvSpPr>
          <p:cNvPr id="5" name="Date Placeholder 4"/>
          <p:cNvSpPr>
            <a:spLocks noGrp="1"/>
          </p:cNvSpPr>
          <p:nvPr>
            <p:ph type="dt" idx="11"/>
          </p:nvPr>
        </p:nvSpPr>
        <p:spPr/>
        <p:txBody>
          <a:bodyPr/>
          <a:lstStyle/>
          <a:p>
            <a:fld id="{502C6DE3-0862-471E-865F-1E23D3519CC9}" type="datetime1">
              <a:rPr lang="en-US" smtClean="0"/>
              <a:t>12/2/2019</a:t>
            </a:fld>
            <a:endParaRPr lang="en-US"/>
          </a:p>
        </p:txBody>
      </p:sp>
    </p:spTree>
    <p:extLst>
      <p:ext uri="{BB962C8B-B14F-4D97-AF65-F5344CB8AC3E}">
        <p14:creationId xmlns:p14="http://schemas.microsoft.com/office/powerpoint/2010/main" val="234416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Morgan</a:t>
            </a:r>
          </a:p>
        </p:txBody>
      </p:sp>
      <p:sp>
        <p:nvSpPr>
          <p:cNvPr id="4" name="Slide Number Placeholder 3"/>
          <p:cNvSpPr>
            <a:spLocks noGrp="1"/>
          </p:cNvSpPr>
          <p:nvPr>
            <p:ph type="sldNum" sz="quarter" idx="10"/>
          </p:nvPr>
        </p:nvSpPr>
        <p:spPr/>
        <p:txBody>
          <a:bodyPr/>
          <a:lstStyle/>
          <a:p>
            <a:fld id="{3A0461F6-4A11-4C2B-A06D-5354593EECFE}" type="slidenum">
              <a:rPr lang="en-US" smtClean="0"/>
              <a:t>23</a:t>
            </a:fld>
            <a:endParaRPr lang="en-US"/>
          </a:p>
        </p:txBody>
      </p:sp>
    </p:spTree>
    <p:extLst>
      <p:ext uri="{BB962C8B-B14F-4D97-AF65-F5344CB8AC3E}">
        <p14:creationId xmlns:p14="http://schemas.microsoft.com/office/powerpoint/2010/main" val="1223185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a:t>
            </a:r>
          </a:p>
        </p:txBody>
      </p:sp>
      <p:sp>
        <p:nvSpPr>
          <p:cNvPr id="4" name="Date Placeholder 3"/>
          <p:cNvSpPr>
            <a:spLocks noGrp="1"/>
          </p:cNvSpPr>
          <p:nvPr>
            <p:ph type="dt" idx="1"/>
          </p:nvPr>
        </p:nvSpPr>
        <p:spPr/>
        <p:txBody>
          <a:bodyPr/>
          <a:lstStyle/>
          <a:p>
            <a:fld id="{903218AF-ED21-45A8-A58D-D9EB1A69596D}" type="datetime1">
              <a:rPr lang="en-US" smtClean="0"/>
              <a:t>12/2/2019</a:t>
            </a:fld>
            <a:endParaRPr lang="en-US"/>
          </a:p>
        </p:txBody>
      </p:sp>
      <p:sp>
        <p:nvSpPr>
          <p:cNvPr id="5" name="Slide Number Placeholder 4"/>
          <p:cNvSpPr>
            <a:spLocks noGrp="1"/>
          </p:cNvSpPr>
          <p:nvPr>
            <p:ph type="sldNum" sz="quarter" idx="5"/>
          </p:nvPr>
        </p:nvSpPr>
        <p:spPr/>
        <p:txBody>
          <a:bodyPr/>
          <a:lstStyle/>
          <a:p>
            <a:fld id="{D5A18C68-AD54-440E-A3AB-2D04EBCE636E}" type="slidenum">
              <a:rPr lang="en-US" smtClean="0"/>
              <a:pPr/>
              <a:t>24</a:t>
            </a:fld>
            <a:endParaRPr lang="en-US"/>
          </a:p>
        </p:txBody>
      </p:sp>
    </p:spTree>
    <p:extLst>
      <p:ext uri="{BB962C8B-B14F-4D97-AF65-F5344CB8AC3E}">
        <p14:creationId xmlns:p14="http://schemas.microsoft.com/office/powerpoint/2010/main" val="3798590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a:t>
            </a:r>
          </a:p>
        </p:txBody>
      </p:sp>
      <p:sp>
        <p:nvSpPr>
          <p:cNvPr id="4" name="Date Placeholder 3"/>
          <p:cNvSpPr>
            <a:spLocks noGrp="1"/>
          </p:cNvSpPr>
          <p:nvPr>
            <p:ph type="dt" idx="1"/>
          </p:nvPr>
        </p:nvSpPr>
        <p:spPr/>
        <p:txBody>
          <a:bodyPr/>
          <a:lstStyle/>
          <a:p>
            <a:fld id="{903218AF-ED21-45A8-A58D-D9EB1A69596D}" type="datetime1">
              <a:rPr lang="en-US" smtClean="0"/>
              <a:t>12/2/2019</a:t>
            </a:fld>
            <a:endParaRPr lang="en-US"/>
          </a:p>
        </p:txBody>
      </p:sp>
      <p:sp>
        <p:nvSpPr>
          <p:cNvPr id="5" name="Slide Number Placeholder 4"/>
          <p:cNvSpPr>
            <a:spLocks noGrp="1"/>
          </p:cNvSpPr>
          <p:nvPr>
            <p:ph type="sldNum" sz="quarter" idx="5"/>
          </p:nvPr>
        </p:nvSpPr>
        <p:spPr/>
        <p:txBody>
          <a:bodyPr/>
          <a:lstStyle/>
          <a:p>
            <a:fld id="{D5A18C68-AD54-440E-A3AB-2D04EBCE636E}" type="slidenum">
              <a:rPr lang="en-US" smtClean="0"/>
              <a:pPr/>
              <a:t>25</a:t>
            </a:fld>
            <a:endParaRPr lang="en-US"/>
          </a:p>
        </p:txBody>
      </p:sp>
    </p:spTree>
    <p:extLst>
      <p:ext uri="{BB962C8B-B14F-4D97-AF65-F5344CB8AC3E}">
        <p14:creationId xmlns:p14="http://schemas.microsoft.com/office/powerpoint/2010/main" val="3212985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a:t>
            </a:r>
          </a:p>
        </p:txBody>
      </p:sp>
      <p:sp>
        <p:nvSpPr>
          <p:cNvPr id="4" name="Date Placeholder 3"/>
          <p:cNvSpPr>
            <a:spLocks noGrp="1"/>
          </p:cNvSpPr>
          <p:nvPr>
            <p:ph type="dt" idx="1"/>
          </p:nvPr>
        </p:nvSpPr>
        <p:spPr/>
        <p:txBody>
          <a:bodyPr/>
          <a:lstStyle/>
          <a:p>
            <a:fld id="{903218AF-ED21-45A8-A58D-D9EB1A69596D}" type="datetime1">
              <a:rPr lang="en-US" smtClean="0"/>
              <a:t>12/2/2019</a:t>
            </a:fld>
            <a:endParaRPr lang="en-US"/>
          </a:p>
        </p:txBody>
      </p:sp>
      <p:sp>
        <p:nvSpPr>
          <p:cNvPr id="5" name="Slide Number Placeholder 4"/>
          <p:cNvSpPr>
            <a:spLocks noGrp="1"/>
          </p:cNvSpPr>
          <p:nvPr>
            <p:ph type="sldNum" sz="quarter" idx="5"/>
          </p:nvPr>
        </p:nvSpPr>
        <p:spPr/>
        <p:txBody>
          <a:bodyPr/>
          <a:lstStyle/>
          <a:p>
            <a:fld id="{D5A18C68-AD54-440E-A3AB-2D04EBCE636E}" type="slidenum">
              <a:rPr lang="en-US" smtClean="0"/>
              <a:pPr/>
              <a:t>26</a:t>
            </a:fld>
            <a:endParaRPr lang="en-US"/>
          </a:p>
        </p:txBody>
      </p:sp>
    </p:spTree>
    <p:extLst>
      <p:ext uri="{BB962C8B-B14F-4D97-AF65-F5344CB8AC3E}">
        <p14:creationId xmlns:p14="http://schemas.microsoft.com/office/powerpoint/2010/main" val="4062586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Times New Roman" panose="02020603050405020304" pitchFamily="18" charset="0"/>
                <a:ea typeface="+mn-ea"/>
                <a:cs typeface="+mn-cs"/>
              </a:rPr>
              <a:t>Deb</a:t>
            </a:r>
          </a:p>
          <a:p>
            <a:pPr fontAlgn="base"/>
            <a:endParaRPr lang="en-US" sz="1200" b="1" i="0" kern="1200" dirty="0">
              <a:solidFill>
                <a:schemeClr val="tx1"/>
              </a:solidFill>
              <a:effectLst/>
              <a:latin typeface="Times New Roman" panose="02020603050405020304" pitchFamily="18" charset="0"/>
              <a:ea typeface="+mn-ea"/>
              <a:cs typeface="+mn-cs"/>
            </a:endParaRPr>
          </a:p>
          <a:p>
            <a:pPr fontAlgn="base"/>
            <a:endParaRPr lang="en-US" sz="1200" b="1" i="0" kern="1200" dirty="0">
              <a:solidFill>
                <a:schemeClr val="tx1"/>
              </a:solidFill>
              <a:effectLst/>
              <a:latin typeface="Times New Roman" panose="02020603050405020304" pitchFamily="18" charset="0"/>
              <a:ea typeface="+mn-ea"/>
              <a:cs typeface="+mn-cs"/>
            </a:endParaRPr>
          </a:p>
          <a:p>
            <a:pPr fontAlgn="base"/>
            <a:r>
              <a:rPr lang="en-US" sz="1200" b="1" i="0" kern="1200" dirty="0">
                <a:solidFill>
                  <a:schemeClr val="tx1"/>
                </a:solidFill>
                <a:effectLst/>
                <a:latin typeface="Times New Roman" panose="02020603050405020304" pitchFamily="18" charset="0"/>
                <a:ea typeface="+mn-ea"/>
                <a:cs typeface="+mn-cs"/>
              </a:rPr>
              <a:t>From the Arc:  </a:t>
            </a:r>
            <a:r>
              <a:rPr lang="en-US" sz="1200" b="0" i="0" kern="1200" dirty="0">
                <a:solidFill>
                  <a:schemeClr val="tx1"/>
                </a:solidFill>
                <a:effectLst/>
                <a:latin typeface="Times New Roman" panose="02020603050405020304" pitchFamily="18" charset="0"/>
                <a:ea typeface="+mn-ea"/>
                <a:cs typeface="+mn-cs"/>
              </a:rPr>
              <a:t>All states have laws requiring professionals, such as case managers, direct care workers, police officers and teachers to report abuse. Some states require the general public to report abuse as well. If you suspect a child is being sexually abused, contact your local child protective agency. If the person is an adult, contact adult protective services. These are also referred to as “Social Services”, “Human Services” or “Children and Family Services” in the phone book. </a:t>
            </a:r>
            <a:r>
              <a:rPr lang="en-US" sz="1200" b="1" i="1" kern="1200" dirty="0">
                <a:solidFill>
                  <a:schemeClr val="tx1"/>
                </a:solidFill>
                <a:effectLst/>
                <a:latin typeface="Times New Roman" panose="02020603050405020304" pitchFamily="18" charset="0"/>
                <a:ea typeface="+mn-ea"/>
                <a:cs typeface="+mn-cs"/>
              </a:rPr>
              <a:t>You do not need proof to file a report</a:t>
            </a:r>
            <a:r>
              <a:rPr lang="en-US" sz="1200" b="1" i="0" kern="1200" dirty="0">
                <a:solidFill>
                  <a:schemeClr val="tx1"/>
                </a:solidFill>
                <a:effectLst/>
                <a:latin typeface="Times New Roman" panose="02020603050405020304" pitchFamily="18" charset="0"/>
                <a:ea typeface="+mn-ea"/>
                <a:cs typeface="+mn-cs"/>
              </a:rPr>
              <a:t>. </a:t>
            </a:r>
            <a:r>
              <a:rPr lang="en-US" sz="1200" b="0" i="0" kern="1200" dirty="0">
                <a:solidFill>
                  <a:schemeClr val="tx1"/>
                </a:solidFill>
                <a:effectLst/>
                <a:latin typeface="Times New Roman" panose="02020603050405020304" pitchFamily="18" charset="0"/>
                <a:ea typeface="+mn-ea"/>
                <a:cs typeface="+mn-cs"/>
              </a:rPr>
              <a:t> If you believe the person is in immediate danger, call the police. After a report is made, depending on how serious the abuse is, the incident is referred for investigation to the state social services agency (who handles civil investigations) or to the local law enforcement agency (who handles criminal investigations). </a:t>
            </a:r>
          </a:p>
          <a:p>
            <a:pPr fontAlgn="base"/>
            <a:r>
              <a:rPr lang="en-US" sz="1200" b="0" i="0" kern="1200" dirty="0">
                <a:solidFill>
                  <a:schemeClr val="tx1"/>
                </a:solidFill>
                <a:effectLst/>
                <a:latin typeface="Times New Roman" panose="02020603050405020304" pitchFamily="18" charset="0"/>
                <a:ea typeface="+mn-ea"/>
                <a:cs typeface="+mn-cs"/>
              </a:rPr>
              <a:t>For more information on how you can help prevent sexual assault/abuse, contact Prevent Child Abuse America at 1-800-555-3748 (200 S. Michigan Ave., 17</a:t>
            </a:r>
            <a:r>
              <a:rPr lang="en-US" sz="1200" b="0" i="0" kern="1200" baseline="30000" dirty="0">
                <a:solidFill>
                  <a:schemeClr val="tx1"/>
                </a:solidFill>
                <a:effectLst/>
                <a:latin typeface="Times New Roman" panose="02020603050405020304" pitchFamily="18" charset="0"/>
                <a:ea typeface="+mn-ea"/>
                <a:cs typeface="+mn-cs"/>
              </a:rPr>
              <a:t>th</a:t>
            </a:r>
            <a:r>
              <a:rPr lang="en-US" sz="1200" b="0" i="0" kern="1200" dirty="0">
                <a:solidFill>
                  <a:schemeClr val="tx1"/>
                </a:solidFill>
                <a:effectLst/>
                <a:latin typeface="Times New Roman" panose="02020603050405020304" pitchFamily="18" charset="0"/>
                <a:ea typeface="+mn-ea"/>
                <a:cs typeface="+mn-cs"/>
              </a:rPr>
              <a:t> floor, Chicago, IL 60604) or visit their web site at </a:t>
            </a:r>
            <a:r>
              <a:rPr lang="en-US" sz="1200" b="0" i="1" u="none" strike="noStrike" kern="1200" dirty="0">
                <a:solidFill>
                  <a:schemeClr val="tx1"/>
                </a:solidFill>
                <a:effectLst/>
                <a:latin typeface="Times New Roman" panose="02020603050405020304" pitchFamily="18" charset="0"/>
                <a:ea typeface="+mn-ea"/>
                <a:cs typeface="+mn-cs"/>
                <a:hlinkClick r:id="rId3"/>
              </a:rPr>
              <a:t>www.preventchildabuse.org</a:t>
            </a:r>
            <a:r>
              <a:rPr lang="en-US" sz="1200" b="0" i="0" kern="1200" dirty="0">
                <a:solidFill>
                  <a:schemeClr val="tx1"/>
                </a:solidFill>
                <a:effectLst/>
                <a:latin typeface="Times New Roman" panose="02020603050405020304" pitchFamily="18" charset="0"/>
                <a:ea typeface="+mn-ea"/>
                <a:cs typeface="+mn-cs"/>
              </a:rPr>
              <a:t> and The Arc Riverside’s CAN DO! Project at </a:t>
            </a:r>
            <a:r>
              <a:rPr lang="en-US" sz="1200" b="0" i="1" u="none" strike="noStrike" kern="1200" dirty="0">
                <a:solidFill>
                  <a:schemeClr val="tx1"/>
                </a:solidFill>
                <a:effectLst/>
                <a:latin typeface="Times New Roman" panose="02020603050405020304" pitchFamily="18" charset="0"/>
                <a:ea typeface="+mn-ea"/>
                <a:cs typeface="+mn-cs"/>
                <a:hlinkClick r:id="rId4"/>
              </a:rPr>
              <a:t>www.disability-abuse.com</a:t>
            </a:r>
            <a:endParaRPr lang="en-US" sz="1200" b="0" i="0" kern="1200" dirty="0">
              <a:solidFill>
                <a:schemeClr val="tx1"/>
              </a:solidFill>
              <a:effectLst/>
              <a:latin typeface="Times New Roman" panose="02020603050405020304" pitchFamily="18" charset="0"/>
              <a:ea typeface="+mn-ea"/>
              <a:cs typeface="+mn-cs"/>
            </a:endParaRPr>
          </a:p>
          <a:p>
            <a:endParaRPr lang="en-US" dirty="0"/>
          </a:p>
          <a:p>
            <a:r>
              <a:rPr lang="en-US" dirty="0"/>
              <a:t>RAINN</a:t>
            </a:r>
          </a:p>
          <a:p>
            <a:endParaRPr lang="en-US" dirty="0"/>
          </a:p>
          <a:p>
            <a:pPr fontAlgn="base"/>
            <a:r>
              <a:rPr lang="en-US" b="1" dirty="0"/>
              <a:t>How does it work?</a:t>
            </a:r>
          </a:p>
          <a:p>
            <a:pPr fontAlgn="base"/>
            <a:r>
              <a:rPr lang="en-US" dirty="0"/>
              <a:t>When you call 800.656.HOPE (4673), you’ll be routed to a local RAINN affiliate organization based on the first six digits of your phone number. Cell phone callers have the option to enter the ZIP code of their current location to more accurately locate the nearest sexual assault service provider.</a:t>
            </a:r>
          </a:p>
          <a:p>
            <a:pPr fontAlgn="base"/>
            <a:endParaRPr lang="en-US" dirty="0"/>
          </a:p>
          <a:p>
            <a:pPr fontAlgn="base"/>
            <a:r>
              <a:rPr lang="en-US" dirty="0"/>
              <a:t>RAINN (Rape, Abuse &amp; Incest National Network) is the nation's largest anti-sexual violence organization. RAINN created and operates the National Sexual Assault Hotline (800.656.HOPE, </a:t>
            </a:r>
            <a:r>
              <a:rPr lang="en-US" b="1" u="sng" dirty="0">
                <a:hlinkClick r:id="rId5"/>
              </a:rPr>
              <a:t>online.rainn.org</a:t>
            </a:r>
            <a:r>
              <a:rPr lang="en-US" dirty="0"/>
              <a:t> y </a:t>
            </a:r>
            <a:r>
              <a:rPr lang="en-US" b="1" u="sng" dirty="0">
                <a:hlinkClick r:id="rId6"/>
              </a:rPr>
              <a:t>rainn.org/</a:t>
            </a:r>
            <a:r>
              <a:rPr lang="en-US" b="1" u="sng" dirty="0" err="1">
                <a:hlinkClick r:id="rId6"/>
              </a:rPr>
              <a:t>es</a:t>
            </a:r>
            <a:r>
              <a:rPr lang="en-US" dirty="0"/>
              <a:t>) in partnership with more than 1,000 local sexual assault service providers across the country and operates the DoD Safe Helpline for the Department of Defense. RAINN also carries out programs to prevent sexual violence, help survivors, and ensure that perpetrators are brought to justice.</a:t>
            </a:r>
          </a:p>
          <a:p>
            <a:pPr fontAlgn="base"/>
            <a:endParaRPr lang="en-US" dirty="0"/>
          </a:p>
          <a:p>
            <a:pPr fontAlgn="base"/>
            <a:r>
              <a:rPr lang="en-US" dirty="0"/>
              <a:t>http://www.nccasa.org/cms/need-help/nc-rape-crisis-centers</a:t>
            </a:r>
          </a:p>
          <a:p>
            <a:endParaRPr lang="en-US" dirty="0"/>
          </a:p>
        </p:txBody>
      </p:sp>
      <p:sp>
        <p:nvSpPr>
          <p:cNvPr id="4" name="Slide Number Placeholder 3"/>
          <p:cNvSpPr>
            <a:spLocks noGrp="1"/>
          </p:cNvSpPr>
          <p:nvPr>
            <p:ph type="sldNum" sz="quarter" idx="10"/>
          </p:nvPr>
        </p:nvSpPr>
        <p:spPr/>
        <p:txBody>
          <a:bodyPr/>
          <a:lstStyle/>
          <a:p>
            <a:fld id="{3A0461F6-4A11-4C2B-A06D-5354593EECFE}" type="slidenum">
              <a:rPr lang="en-US" smtClean="0"/>
              <a:t>27</a:t>
            </a:fld>
            <a:endParaRPr lang="en-US"/>
          </a:p>
        </p:txBody>
      </p:sp>
      <p:sp>
        <p:nvSpPr>
          <p:cNvPr id="5" name="Date Placeholder 4"/>
          <p:cNvSpPr>
            <a:spLocks noGrp="1"/>
          </p:cNvSpPr>
          <p:nvPr>
            <p:ph type="dt" idx="11"/>
          </p:nvPr>
        </p:nvSpPr>
        <p:spPr/>
        <p:txBody>
          <a:bodyPr/>
          <a:lstStyle/>
          <a:p>
            <a:fld id="{32483408-5514-43E4-AE0F-3D786995111E}" type="datetime1">
              <a:rPr lang="en-US" smtClean="0"/>
              <a:t>12/2/2019</a:t>
            </a:fld>
            <a:endParaRPr lang="en-US"/>
          </a:p>
        </p:txBody>
      </p:sp>
    </p:spTree>
    <p:extLst>
      <p:ext uri="{BB962C8B-B14F-4D97-AF65-F5344CB8AC3E}">
        <p14:creationId xmlns:p14="http://schemas.microsoft.com/office/powerpoint/2010/main" val="988856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a:t>
            </a:r>
          </a:p>
        </p:txBody>
      </p:sp>
      <p:sp>
        <p:nvSpPr>
          <p:cNvPr id="4" name="Date Placeholder 3"/>
          <p:cNvSpPr>
            <a:spLocks noGrp="1"/>
          </p:cNvSpPr>
          <p:nvPr>
            <p:ph type="dt" idx="1"/>
          </p:nvPr>
        </p:nvSpPr>
        <p:spPr/>
        <p:txBody>
          <a:bodyPr/>
          <a:lstStyle/>
          <a:p>
            <a:fld id="{903218AF-ED21-45A8-A58D-D9EB1A69596D}" type="datetime1">
              <a:rPr lang="en-US" smtClean="0"/>
              <a:t>12/2/2019</a:t>
            </a:fld>
            <a:endParaRPr lang="en-US"/>
          </a:p>
        </p:txBody>
      </p:sp>
      <p:sp>
        <p:nvSpPr>
          <p:cNvPr id="5" name="Slide Number Placeholder 4"/>
          <p:cNvSpPr>
            <a:spLocks noGrp="1"/>
          </p:cNvSpPr>
          <p:nvPr>
            <p:ph type="sldNum" sz="quarter" idx="5"/>
          </p:nvPr>
        </p:nvSpPr>
        <p:spPr/>
        <p:txBody>
          <a:bodyPr/>
          <a:lstStyle/>
          <a:p>
            <a:fld id="{D5A18C68-AD54-440E-A3AB-2D04EBCE636E}" type="slidenum">
              <a:rPr lang="en-US" smtClean="0"/>
              <a:pPr/>
              <a:t>28</a:t>
            </a:fld>
            <a:endParaRPr lang="en-US"/>
          </a:p>
        </p:txBody>
      </p:sp>
    </p:spTree>
    <p:extLst>
      <p:ext uri="{BB962C8B-B14F-4D97-AF65-F5344CB8AC3E}">
        <p14:creationId xmlns:p14="http://schemas.microsoft.com/office/powerpoint/2010/main" val="9912206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a:t>
            </a:r>
          </a:p>
        </p:txBody>
      </p:sp>
      <p:sp>
        <p:nvSpPr>
          <p:cNvPr id="4" name="Date Placeholder 3"/>
          <p:cNvSpPr>
            <a:spLocks noGrp="1"/>
          </p:cNvSpPr>
          <p:nvPr>
            <p:ph type="dt" idx="1"/>
          </p:nvPr>
        </p:nvSpPr>
        <p:spPr/>
        <p:txBody>
          <a:bodyPr/>
          <a:lstStyle/>
          <a:p>
            <a:fld id="{903218AF-ED21-45A8-A58D-D9EB1A69596D}" type="datetime1">
              <a:rPr lang="en-US" smtClean="0"/>
              <a:t>12/2/2019</a:t>
            </a:fld>
            <a:endParaRPr lang="en-US"/>
          </a:p>
        </p:txBody>
      </p:sp>
      <p:sp>
        <p:nvSpPr>
          <p:cNvPr id="5" name="Slide Number Placeholder 4"/>
          <p:cNvSpPr>
            <a:spLocks noGrp="1"/>
          </p:cNvSpPr>
          <p:nvPr>
            <p:ph type="sldNum" sz="quarter" idx="5"/>
          </p:nvPr>
        </p:nvSpPr>
        <p:spPr/>
        <p:txBody>
          <a:bodyPr/>
          <a:lstStyle/>
          <a:p>
            <a:fld id="{D5A18C68-AD54-440E-A3AB-2D04EBCE636E}" type="slidenum">
              <a:rPr lang="en-US" smtClean="0"/>
              <a:pPr/>
              <a:t>29</a:t>
            </a:fld>
            <a:endParaRPr lang="en-US"/>
          </a:p>
        </p:txBody>
      </p:sp>
    </p:spTree>
    <p:extLst>
      <p:ext uri="{BB962C8B-B14F-4D97-AF65-F5344CB8AC3E}">
        <p14:creationId xmlns:p14="http://schemas.microsoft.com/office/powerpoint/2010/main" val="5072019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a:t>
            </a:r>
          </a:p>
          <a:p>
            <a:endParaRPr lang="en-US" dirty="0"/>
          </a:p>
        </p:txBody>
      </p:sp>
      <p:sp>
        <p:nvSpPr>
          <p:cNvPr id="4" name="Date Placeholder 3"/>
          <p:cNvSpPr>
            <a:spLocks noGrp="1"/>
          </p:cNvSpPr>
          <p:nvPr>
            <p:ph type="dt" idx="1"/>
          </p:nvPr>
        </p:nvSpPr>
        <p:spPr/>
        <p:txBody>
          <a:bodyPr/>
          <a:lstStyle/>
          <a:p>
            <a:fld id="{903218AF-ED21-45A8-A58D-D9EB1A69596D}" type="datetime1">
              <a:rPr lang="en-US" smtClean="0"/>
              <a:t>12/2/2019</a:t>
            </a:fld>
            <a:endParaRPr lang="en-US"/>
          </a:p>
        </p:txBody>
      </p:sp>
      <p:sp>
        <p:nvSpPr>
          <p:cNvPr id="5" name="Slide Number Placeholder 4"/>
          <p:cNvSpPr>
            <a:spLocks noGrp="1"/>
          </p:cNvSpPr>
          <p:nvPr>
            <p:ph type="sldNum" sz="quarter" idx="5"/>
          </p:nvPr>
        </p:nvSpPr>
        <p:spPr/>
        <p:txBody>
          <a:bodyPr/>
          <a:lstStyle/>
          <a:p>
            <a:fld id="{D5A18C68-AD54-440E-A3AB-2D04EBCE636E}" type="slidenum">
              <a:rPr lang="en-US" smtClean="0"/>
              <a:pPr/>
              <a:t>30</a:t>
            </a:fld>
            <a:endParaRPr lang="en-US"/>
          </a:p>
        </p:txBody>
      </p:sp>
    </p:spTree>
    <p:extLst>
      <p:ext uri="{BB962C8B-B14F-4D97-AF65-F5344CB8AC3E}">
        <p14:creationId xmlns:p14="http://schemas.microsoft.com/office/powerpoint/2010/main" val="3229594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Morgan</a:t>
            </a:r>
          </a:p>
          <a:p>
            <a:endParaRPr lang="en-US" dirty="0"/>
          </a:p>
          <a:p>
            <a:endParaRPr lang="en-US" dirty="0"/>
          </a:p>
          <a:p>
            <a:r>
              <a:rPr lang="en-US" dirty="0"/>
              <a:t>To research your local laws:  https://www.rainn.org/laws-your-state-north-carolina</a:t>
            </a:r>
          </a:p>
        </p:txBody>
      </p:sp>
      <p:sp>
        <p:nvSpPr>
          <p:cNvPr id="4" name="Slide Number Placeholder 3"/>
          <p:cNvSpPr>
            <a:spLocks noGrp="1"/>
          </p:cNvSpPr>
          <p:nvPr>
            <p:ph type="sldNum" sz="quarter" idx="10"/>
          </p:nvPr>
        </p:nvSpPr>
        <p:spPr/>
        <p:txBody>
          <a:bodyPr/>
          <a:lstStyle/>
          <a:p>
            <a:fld id="{D5A18C68-AD54-440E-A3AB-2D04EBCE636E}" type="slidenum">
              <a:rPr lang="en-US" smtClean="0"/>
              <a:pPr/>
              <a:t>4</a:t>
            </a:fld>
            <a:endParaRPr lang="en-US"/>
          </a:p>
        </p:txBody>
      </p:sp>
      <p:sp>
        <p:nvSpPr>
          <p:cNvPr id="5" name="Date Placeholder 4"/>
          <p:cNvSpPr>
            <a:spLocks noGrp="1"/>
          </p:cNvSpPr>
          <p:nvPr>
            <p:ph type="dt" idx="11"/>
          </p:nvPr>
        </p:nvSpPr>
        <p:spPr/>
        <p:txBody>
          <a:bodyPr/>
          <a:lstStyle/>
          <a:p>
            <a:fld id="{E46BDFF9-BEEE-42E7-AFF3-153D1FCC6F17}" type="datetime1">
              <a:rPr lang="en-US" smtClean="0"/>
              <a:t>12/2/2019</a:t>
            </a:fld>
            <a:endParaRPr lang="en-US"/>
          </a:p>
        </p:txBody>
      </p:sp>
    </p:spTree>
    <p:extLst>
      <p:ext uri="{BB962C8B-B14F-4D97-AF65-F5344CB8AC3E}">
        <p14:creationId xmlns:p14="http://schemas.microsoft.com/office/powerpoint/2010/main" val="32500597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panose="02020603050405020304" pitchFamily="18" charset="0"/>
                <a:ea typeface="+mn-ea"/>
                <a:cs typeface="+mn-cs"/>
              </a:rPr>
              <a:t>Morgan – CHANGE TO SURVIVOR!!! </a:t>
            </a:r>
          </a:p>
          <a:p>
            <a:endParaRPr lang="en-US" dirty="0"/>
          </a:p>
          <a:p>
            <a:endParaRPr lang="en-US" dirty="0"/>
          </a:p>
          <a:p>
            <a:r>
              <a:rPr lang="en-US" dirty="0"/>
              <a:t>Who they are, the challenges faced,</a:t>
            </a:r>
            <a:r>
              <a:rPr lang="en-US" baseline="0" dirty="0"/>
              <a:t> the impact of sexual violence within the community, potential consequences of reporting, challenges to accurate reporting</a:t>
            </a:r>
          </a:p>
          <a:p>
            <a:r>
              <a:rPr lang="en-US" baseline="0" dirty="0"/>
              <a:t>Question your own assumptions, attitudes, and values and your role in supporting individuals with I/DD</a:t>
            </a:r>
            <a:endParaRPr lang="en-US" dirty="0"/>
          </a:p>
        </p:txBody>
      </p:sp>
      <p:sp>
        <p:nvSpPr>
          <p:cNvPr id="4" name="Slide Number Placeholder 3"/>
          <p:cNvSpPr>
            <a:spLocks noGrp="1"/>
          </p:cNvSpPr>
          <p:nvPr>
            <p:ph type="sldNum" sz="quarter" idx="10"/>
          </p:nvPr>
        </p:nvSpPr>
        <p:spPr/>
        <p:txBody>
          <a:bodyPr/>
          <a:lstStyle/>
          <a:p>
            <a:fld id="{D5A18C68-AD54-440E-A3AB-2D04EBCE636E}" type="slidenum">
              <a:rPr lang="en-US" smtClean="0"/>
              <a:pPr/>
              <a:t>31</a:t>
            </a:fld>
            <a:endParaRPr lang="en-US"/>
          </a:p>
        </p:txBody>
      </p:sp>
      <p:sp>
        <p:nvSpPr>
          <p:cNvPr id="5" name="Date Placeholder 4"/>
          <p:cNvSpPr>
            <a:spLocks noGrp="1"/>
          </p:cNvSpPr>
          <p:nvPr>
            <p:ph type="dt" idx="11"/>
          </p:nvPr>
        </p:nvSpPr>
        <p:spPr/>
        <p:txBody>
          <a:bodyPr/>
          <a:lstStyle/>
          <a:p>
            <a:fld id="{6F8A276A-8022-4941-BA86-292AB4E06512}" type="datetime1">
              <a:rPr lang="en-US" smtClean="0"/>
              <a:t>12/2/2019</a:t>
            </a:fld>
            <a:endParaRPr lang="en-US"/>
          </a:p>
        </p:txBody>
      </p:sp>
    </p:spTree>
    <p:extLst>
      <p:ext uri="{BB962C8B-B14F-4D97-AF65-F5344CB8AC3E}">
        <p14:creationId xmlns:p14="http://schemas.microsoft.com/office/powerpoint/2010/main" val="500306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Margaret</a:t>
            </a:r>
          </a:p>
          <a:p>
            <a:endParaRPr lang="en-US" dirty="0"/>
          </a:p>
          <a:p>
            <a:endParaRPr lang="en-US" dirty="0"/>
          </a:p>
          <a:p>
            <a:r>
              <a:rPr lang="en-US" dirty="0"/>
              <a:t>(Sexuality Information &amp; Education Council of the United States, 2012). SIECUS - </a:t>
            </a:r>
            <a:r>
              <a:rPr lang="en-US" b="1" dirty="0"/>
              <a:t>a recognized leader in the field of sexuality and sexuality education, publishing numerous books, journals, and resources for professionals, parents, and the public. </a:t>
            </a:r>
          </a:p>
          <a:p>
            <a:endParaRPr lang="en-US" dirty="0"/>
          </a:p>
          <a:p>
            <a:endParaRPr lang="en-US" dirty="0"/>
          </a:p>
          <a:p>
            <a:r>
              <a:rPr lang="en-US" dirty="0"/>
              <a:t>Comprehensive sexuality education </a:t>
            </a:r>
          </a:p>
          <a:p>
            <a:r>
              <a:rPr lang="en-US" b="1" dirty="0"/>
              <a:t>promotes positive aspects of sexuality and prevents negative consequences</a:t>
            </a:r>
            <a:r>
              <a:rPr lang="en-US" dirty="0"/>
              <a:t> (Jahoda, &amp; </a:t>
            </a:r>
            <a:r>
              <a:rPr lang="en-US" dirty="0" err="1"/>
              <a:t>Pownall</a:t>
            </a:r>
            <a:r>
              <a:rPr lang="en-US" dirty="0"/>
              <a:t>, 2014; McEachern, 2012; Wiggins, et al., 2013). Interventions addressing the need for comprehensive sexuality education in the IDD population possess the </a:t>
            </a:r>
            <a:r>
              <a:rPr lang="en-US" b="1" dirty="0"/>
              <a:t>unique potential to simultaneously address health promotion, risk reduction and harm prevention </a:t>
            </a:r>
            <a:r>
              <a:rPr lang="en-US" dirty="0"/>
              <a:t>(</a:t>
            </a:r>
            <a:r>
              <a:rPr lang="en-US" dirty="0" err="1"/>
              <a:t>Martinello</a:t>
            </a:r>
            <a:r>
              <a:rPr lang="en-US" dirty="0"/>
              <a:t>, 2015; McEachern, 2012; Wiggins, et al., 2013). </a:t>
            </a:r>
          </a:p>
        </p:txBody>
      </p:sp>
      <p:sp>
        <p:nvSpPr>
          <p:cNvPr id="4" name="Slide Number Placeholder 3"/>
          <p:cNvSpPr>
            <a:spLocks noGrp="1"/>
          </p:cNvSpPr>
          <p:nvPr>
            <p:ph type="sldNum" sz="quarter" idx="10"/>
          </p:nvPr>
        </p:nvSpPr>
        <p:spPr/>
        <p:txBody>
          <a:bodyPr/>
          <a:lstStyle/>
          <a:p>
            <a:fld id="{D5A18C68-AD54-440E-A3AB-2D04EBCE636E}" type="slidenum">
              <a:rPr lang="en-US" smtClean="0"/>
              <a:pPr/>
              <a:t>32</a:t>
            </a:fld>
            <a:endParaRPr lang="en-US"/>
          </a:p>
        </p:txBody>
      </p:sp>
      <p:sp>
        <p:nvSpPr>
          <p:cNvPr id="5" name="Date Placeholder 4"/>
          <p:cNvSpPr>
            <a:spLocks noGrp="1"/>
          </p:cNvSpPr>
          <p:nvPr>
            <p:ph type="dt" idx="11"/>
          </p:nvPr>
        </p:nvSpPr>
        <p:spPr/>
        <p:txBody>
          <a:bodyPr/>
          <a:lstStyle/>
          <a:p>
            <a:fld id="{22E52D37-689C-403F-9E05-65D9471C4AFE}" type="datetime1">
              <a:rPr lang="en-US" smtClean="0"/>
              <a:t>12/2/2019</a:t>
            </a:fld>
            <a:endParaRPr lang="en-US"/>
          </a:p>
        </p:txBody>
      </p:sp>
    </p:spTree>
    <p:extLst>
      <p:ext uri="{BB962C8B-B14F-4D97-AF65-F5344CB8AC3E}">
        <p14:creationId xmlns:p14="http://schemas.microsoft.com/office/powerpoint/2010/main" val="24284853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Margaret</a:t>
            </a:r>
          </a:p>
          <a:p>
            <a:endParaRPr lang="en-US" dirty="0"/>
          </a:p>
          <a:p>
            <a:endParaRPr lang="en-US" dirty="0"/>
          </a:p>
          <a:p>
            <a:endParaRPr lang="en-US" dirty="0"/>
          </a:p>
          <a:p>
            <a:r>
              <a:rPr lang="en-US" dirty="0"/>
              <a:t>The Sexuality Information and Education Council of the United States (SIECUS) (2004) recommends that sexuality education programs incorporate information, skills and exploration of personal values. SIECUS guidelines outline essential curricula, including thirty-nine topics in six focus areas: human development; relationships; personal skills; sexual behavior; sexual health; society and culture (2004). In this respect, the sexuality education needs of adolescents with IDD are the same as typically developing peers. However, adolescents with IDD confront many obstacles with respect to sexuality education, including barriers imposed by negative social attitudes and impediments that arise from characteristics inherent to IDD. </a:t>
            </a:r>
          </a:p>
          <a:p>
            <a:r>
              <a:rPr lang="en-US" dirty="0"/>
              <a:t>	</a:t>
            </a:r>
          </a:p>
          <a:p>
            <a:r>
              <a:rPr lang="en-US" sz="1200" b="0" i="0" kern="1200" dirty="0">
                <a:solidFill>
                  <a:schemeClr val="tx1"/>
                </a:solidFill>
                <a:effectLst/>
                <a:latin typeface="Times New Roman" panose="02020603050405020304" pitchFamily="18" charset="0"/>
                <a:ea typeface="+mn-ea"/>
                <a:cs typeface="+mn-cs"/>
              </a:rPr>
              <a:t>Talk early, talk often, talk all the time</a:t>
            </a:r>
            <a:endParaRPr lang="en-US" dirty="0"/>
          </a:p>
        </p:txBody>
      </p:sp>
      <p:sp>
        <p:nvSpPr>
          <p:cNvPr id="4" name="Slide Number Placeholder 3"/>
          <p:cNvSpPr>
            <a:spLocks noGrp="1"/>
          </p:cNvSpPr>
          <p:nvPr>
            <p:ph type="sldNum" sz="quarter" idx="10"/>
          </p:nvPr>
        </p:nvSpPr>
        <p:spPr/>
        <p:txBody>
          <a:bodyPr/>
          <a:lstStyle/>
          <a:p>
            <a:fld id="{D5A18C68-AD54-440E-A3AB-2D04EBCE636E}" type="slidenum">
              <a:rPr lang="en-US" smtClean="0"/>
              <a:pPr/>
              <a:t>33</a:t>
            </a:fld>
            <a:endParaRPr lang="en-US"/>
          </a:p>
        </p:txBody>
      </p:sp>
      <p:sp>
        <p:nvSpPr>
          <p:cNvPr id="5" name="Date Placeholder 4"/>
          <p:cNvSpPr>
            <a:spLocks noGrp="1"/>
          </p:cNvSpPr>
          <p:nvPr>
            <p:ph type="dt" idx="11"/>
          </p:nvPr>
        </p:nvSpPr>
        <p:spPr/>
        <p:txBody>
          <a:bodyPr/>
          <a:lstStyle/>
          <a:p>
            <a:fld id="{AA126172-C7EB-4FA0-A433-D3738D523212}" type="datetime1">
              <a:rPr lang="en-US" smtClean="0"/>
              <a:t>12/2/2019</a:t>
            </a:fld>
            <a:endParaRPr lang="en-US"/>
          </a:p>
        </p:txBody>
      </p:sp>
    </p:spTree>
    <p:extLst>
      <p:ext uri="{BB962C8B-B14F-4D97-AF65-F5344CB8AC3E}">
        <p14:creationId xmlns:p14="http://schemas.microsoft.com/office/powerpoint/2010/main" val="679432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Morgan</a:t>
            </a:r>
          </a:p>
          <a:p>
            <a:endParaRPr lang="en-US" dirty="0"/>
          </a:p>
          <a:p>
            <a:endParaRPr lang="en-US" dirty="0"/>
          </a:p>
          <a:p>
            <a:r>
              <a:rPr lang="en-US" dirty="0"/>
              <a:t>Teach parents,</a:t>
            </a:r>
            <a:r>
              <a:rPr lang="en-US" baseline="0" dirty="0"/>
              <a:t> educators, and caregivers the importance of sexual health advocacy and sexual self-advocacy.  </a:t>
            </a:r>
          </a:p>
          <a:p>
            <a:endParaRPr lang="en-US" dirty="0"/>
          </a:p>
          <a:p>
            <a:r>
              <a:rPr lang="en-US" dirty="0"/>
              <a:t>Sexual Self Advocacy</a:t>
            </a:r>
          </a:p>
          <a:p>
            <a:r>
              <a:rPr lang="en-US" dirty="0"/>
              <a:t>https://www.youtube.com/watch?v=bXOJ3uDxkp4</a:t>
            </a:r>
          </a:p>
          <a:p>
            <a:endParaRPr lang="en-US" dirty="0"/>
          </a:p>
          <a:p>
            <a:r>
              <a:rPr lang="en-US" dirty="0" err="1"/>
              <a:t>Brzuzy</a:t>
            </a:r>
            <a:r>
              <a:rPr lang="en-US" dirty="0"/>
              <a:t>, Stephanie (1999) "Nothing About Us Without Us: Disability, Oppression and Empowerment. James I. Charlton. Reviewed by Stephanie </a:t>
            </a:r>
            <a:r>
              <a:rPr lang="en-US" dirty="0" err="1"/>
              <a:t>Brzuzy</a:t>
            </a:r>
            <a:r>
              <a:rPr lang="en-US" dirty="0"/>
              <a:t>, Arizona State University.," The Journal of Sociology &amp; Social Welfare: Vol. 26 : </a:t>
            </a:r>
            <a:r>
              <a:rPr lang="en-US" dirty="0" err="1"/>
              <a:t>Iss</a:t>
            </a:r>
            <a:r>
              <a:rPr lang="en-US" dirty="0"/>
              <a:t>. 1 , Article 14. Available at: https://scholarworks.wmich.edu/jssw/vol26/iss1/14</a:t>
            </a:r>
          </a:p>
        </p:txBody>
      </p:sp>
      <p:sp>
        <p:nvSpPr>
          <p:cNvPr id="4" name="Slide Number Placeholder 3"/>
          <p:cNvSpPr>
            <a:spLocks noGrp="1"/>
          </p:cNvSpPr>
          <p:nvPr>
            <p:ph type="sldNum" sz="quarter" idx="10"/>
          </p:nvPr>
        </p:nvSpPr>
        <p:spPr/>
        <p:txBody>
          <a:bodyPr/>
          <a:lstStyle/>
          <a:p>
            <a:fld id="{D5A18C68-AD54-440E-A3AB-2D04EBCE636E}" type="slidenum">
              <a:rPr lang="en-US" smtClean="0"/>
              <a:pPr/>
              <a:t>34</a:t>
            </a:fld>
            <a:endParaRPr lang="en-US"/>
          </a:p>
        </p:txBody>
      </p:sp>
      <p:sp>
        <p:nvSpPr>
          <p:cNvPr id="5" name="Date Placeholder 4"/>
          <p:cNvSpPr>
            <a:spLocks noGrp="1"/>
          </p:cNvSpPr>
          <p:nvPr>
            <p:ph type="dt" idx="11"/>
          </p:nvPr>
        </p:nvSpPr>
        <p:spPr/>
        <p:txBody>
          <a:bodyPr/>
          <a:lstStyle/>
          <a:p>
            <a:fld id="{400C5F5B-D06E-4573-B82B-06DEF9B216CA}" type="datetime1">
              <a:rPr lang="en-US" smtClean="0"/>
              <a:t>12/2/2019</a:t>
            </a:fld>
            <a:endParaRPr lang="en-US"/>
          </a:p>
        </p:txBody>
      </p:sp>
    </p:spTree>
    <p:extLst>
      <p:ext uri="{BB962C8B-B14F-4D97-AF65-F5344CB8AC3E}">
        <p14:creationId xmlns:p14="http://schemas.microsoft.com/office/powerpoint/2010/main" val="27227906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Margaret</a:t>
            </a:r>
          </a:p>
          <a:p>
            <a:endParaRPr lang="en-US" dirty="0"/>
          </a:p>
          <a:p>
            <a:endParaRPr lang="en-US" dirty="0"/>
          </a:p>
          <a:p>
            <a:r>
              <a:rPr lang="en-US" dirty="0"/>
              <a:t>Sexuality education for the IDD population is laden with challenges. The nature of sexuality, characteristics of the target population and negative social attitudes intersect with aspects of the health care system to create numerous barriers. Many factors related to acceptance (i.e. attitudes), motivation (i.e. prioritization), preparation (i.e. education, training) and support (i.e. funding, research) function as potential barriers to the implementation and sustainability of sexuality education for the IDD population. Consequently, sex education has traditionally been neglected, inadequate or implemented only in reaction to problems in the IDD population (Holmes, et al., 2014; </a:t>
            </a:r>
            <a:r>
              <a:rPr lang="en-US" dirty="0" err="1"/>
              <a:t>Sevlever</a:t>
            </a:r>
            <a:r>
              <a:rPr lang="en-US" dirty="0"/>
              <a:t>, et al., 2013; </a:t>
            </a:r>
            <a:r>
              <a:rPr lang="en-US" dirty="0" err="1"/>
              <a:t>Tullis</a:t>
            </a:r>
            <a:r>
              <a:rPr lang="en-US" dirty="0"/>
              <a:t>, &amp; </a:t>
            </a:r>
            <a:r>
              <a:rPr lang="en-US" dirty="0" err="1"/>
              <a:t>Zangrillo</a:t>
            </a:r>
            <a:r>
              <a:rPr lang="en-US" dirty="0"/>
              <a:t>, 2013).</a:t>
            </a:r>
          </a:p>
          <a:p>
            <a:endParaRPr lang="en-US" dirty="0"/>
          </a:p>
          <a:p>
            <a:r>
              <a:rPr lang="en-US" dirty="0"/>
              <a:t>Research</a:t>
            </a:r>
          </a:p>
          <a:p>
            <a:r>
              <a:rPr lang="en-US" dirty="0"/>
              <a:t>The paucity of research on sexuality education in the IDD population is a significant barrier because sufficient quality research is necessary to guide policy development and establish evidence-based practice. Characteristics of the IDD population contribute to the paucity of research. Reluctance to work with challenging IDD characteristics (i.e. cognitive, social deficits) may deter efforts to conduct direct research in the IDD population (Thompson, et al., 2014). Furthermore, the adolescent IDD population is considered vulnerable by two accounts, age and disability. Mirroring society, vulnerable populations are often marginalized in the health care system. For example, increased difficulty with IRB approval may deter research efforts. Broad implications of the marginalization of vulnerable populations include significant oversights and omissions from professional education and research as well as health care policy, finance and care delivery systems. Accordingly, research is likely scarce due to cascade of other system level barriers, such as low prioritization and lack of funding.   </a:t>
            </a:r>
          </a:p>
          <a:p>
            <a:endParaRPr lang="en-US" dirty="0"/>
          </a:p>
          <a:p>
            <a:endParaRPr lang="en-US" dirty="0"/>
          </a:p>
          <a:p>
            <a:r>
              <a:rPr lang="en-US" dirty="0"/>
              <a:t>Sexuality education </a:t>
            </a:r>
            <a:r>
              <a:rPr lang="en-US" b="1" dirty="0"/>
              <a:t>requires collaboration between multiple stakeholders, including parents, adolescents and multidisciplinary professionals. However, the highly fragmented United States health care system segregates practice specialties and impairs collaboration </a:t>
            </a:r>
            <a:r>
              <a:rPr lang="en-US" dirty="0"/>
              <a:t>(Brown-Levey, Miller &amp; </a:t>
            </a:r>
            <a:r>
              <a:rPr lang="en-US" dirty="0" err="1"/>
              <a:t>deGruy</a:t>
            </a:r>
            <a:r>
              <a:rPr lang="en-US" dirty="0"/>
              <a:t>, 2012; </a:t>
            </a:r>
            <a:r>
              <a:rPr lang="en-US" dirty="0" err="1"/>
              <a:t>Mandersheid</a:t>
            </a:r>
            <a:r>
              <a:rPr lang="en-US" dirty="0"/>
              <a:t> &amp; </a:t>
            </a:r>
            <a:r>
              <a:rPr lang="en-US" dirty="0" err="1"/>
              <a:t>Kathol</a:t>
            </a:r>
            <a:r>
              <a:rPr lang="en-US" dirty="0"/>
              <a:t>, 2014). Furthermore, the current </a:t>
            </a:r>
            <a:r>
              <a:rPr lang="en-US" b="1" dirty="0"/>
              <a:t>specialty-focused structure muddles responsibility for complex multidimensional (i.e. encompasses aspects of physical, mental, emotional, social and spiritual health) issues such as sexuality education causing important aspects of holistic health care to become lost within a highly fragmented system. </a:t>
            </a:r>
          </a:p>
          <a:p>
            <a:endParaRPr lang="en-US" dirty="0"/>
          </a:p>
          <a:p>
            <a:r>
              <a:rPr lang="en-US" dirty="0"/>
              <a:t>Caregivers</a:t>
            </a:r>
            <a:r>
              <a:rPr lang="en-US" baseline="0" dirty="0"/>
              <a:t> worry about whether they have the right to provide information – guardianship is tricky</a:t>
            </a:r>
            <a:endParaRPr lang="en-US" dirty="0"/>
          </a:p>
          <a:p>
            <a:endParaRPr lang="en-US" dirty="0"/>
          </a:p>
        </p:txBody>
      </p:sp>
      <p:sp>
        <p:nvSpPr>
          <p:cNvPr id="4" name="Slide Number Placeholder 3"/>
          <p:cNvSpPr>
            <a:spLocks noGrp="1"/>
          </p:cNvSpPr>
          <p:nvPr>
            <p:ph type="sldNum" sz="quarter" idx="10"/>
          </p:nvPr>
        </p:nvSpPr>
        <p:spPr/>
        <p:txBody>
          <a:bodyPr/>
          <a:lstStyle/>
          <a:p>
            <a:fld id="{D5A18C68-AD54-440E-A3AB-2D04EBCE636E}" type="slidenum">
              <a:rPr lang="en-US" smtClean="0"/>
              <a:pPr/>
              <a:t>35</a:t>
            </a:fld>
            <a:endParaRPr lang="en-US"/>
          </a:p>
        </p:txBody>
      </p:sp>
      <p:sp>
        <p:nvSpPr>
          <p:cNvPr id="5" name="Date Placeholder 4"/>
          <p:cNvSpPr>
            <a:spLocks noGrp="1"/>
          </p:cNvSpPr>
          <p:nvPr>
            <p:ph type="dt" idx="11"/>
          </p:nvPr>
        </p:nvSpPr>
        <p:spPr/>
        <p:txBody>
          <a:bodyPr/>
          <a:lstStyle/>
          <a:p>
            <a:fld id="{7093A8D3-2B3F-4D2F-8D21-8FB573B34444}" type="datetime1">
              <a:rPr lang="en-US" smtClean="0"/>
              <a:t>12/2/2019</a:t>
            </a:fld>
            <a:endParaRPr lang="en-US"/>
          </a:p>
        </p:txBody>
      </p:sp>
    </p:spTree>
    <p:extLst>
      <p:ext uri="{BB962C8B-B14F-4D97-AF65-F5344CB8AC3E}">
        <p14:creationId xmlns:p14="http://schemas.microsoft.com/office/powerpoint/2010/main" val="30997053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Margaret</a:t>
            </a:r>
          </a:p>
          <a:p>
            <a:endParaRPr lang="en-US" dirty="0"/>
          </a:p>
          <a:p>
            <a:r>
              <a:rPr lang="en-US" dirty="0"/>
              <a:t>Consequences of Inadequate Sexuality Education</a:t>
            </a:r>
          </a:p>
          <a:p>
            <a:r>
              <a:rPr lang="en-US" dirty="0"/>
              <a:t>Associated with physical changes associated with puberty or that</a:t>
            </a:r>
            <a:r>
              <a:rPr lang="en-US" baseline="0" dirty="0"/>
              <a:t> may be caused by hormonal changes</a:t>
            </a:r>
          </a:p>
          <a:p>
            <a:endParaRPr lang="en-US" baseline="0" dirty="0"/>
          </a:p>
          <a:p>
            <a:pPr defTabSz="923087">
              <a:defRPr/>
            </a:pPr>
            <a:r>
              <a:rPr lang="en-US" dirty="0"/>
              <a:t>Inadequate understanding of contraception, protection methods or personal hygiene increases the risk for negative sexual health outcomes such as sexually transmitted diseases or undesired pregnancies (Ball, 2012; Holland-Hall, &amp; Quint, 2017; Quint, 2016). Lack of awareness of physical pubertal development leads to anxiety, distress, low self-esteem or negative body image (</a:t>
            </a:r>
            <a:r>
              <a:rPr lang="en-US" dirty="0" err="1"/>
              <a:t>Cridland</a:t>
            </a:r>
            <a:r>
              <a:rPr lang="en-US" dirty="0"/>
              <a:t>, et al., 2014; Holland-Hall, &amp; Quint, 2017; </a:t>
            </a:r>
            <a:r>
              <a:rPr lang="en-US" dirty="0" err="1"/>
              <a:t>Jahoda</a:t>
            </a:r>
            <a:r>
              <a:rPr lang="en-US" dirty="0"/>
              <a:t>, &amp; </a:t>
            </a:r>
            <a:r>
              <a:rPr lang="en-US" dirty="0" err="1"/>
              <a:t>Pownell</a:t>
            </a:r>
            <a:r>
              <a:rPr lang="en-US" dirty="0"/>
              <a:t>, 2014). Poor coping (i.e. confusion, frustration or anxiety) related to the physical and hormonal changes of puberty and medication effects (i.e. libido) also influences sexual behavior (Beddows, and Brooks, 2016).</a:t>
            </a:r>
          </a:p>
          <a:p>
            <a:endParaRPr lang="en-US" baseline="0" dirty="0"/>
          </a:p>
          <a:p>
            <a:endParaRPr lang="en-US" baseline="0" dirty="0"/>
          </a:p>
          <a:p>
            <a:r>
              <a:rPr lang="en-US" baseline="0" dirty="0"/>
              <a:t>Social Isolation – further perpetuates the social stigmatization. </a:t>
            </a:r>
            <a:r>
              <a:rPr lang="en-US" dirty="0"/>
              <a:t>Social marginalization often compounds difficulties related to social skills deficits and interferes with the formation and maintenance of meaningful relationships (Corona, Fox, </a:t>
            </a:r>
            <a:r>
              <a:rPr lang="en-US" dirty="0" err="1"/>
              <a:t>Christodulu</a:t>
            </a:r>
            <a:r>
              <a:rPr lang="en-US" dirty="0"/>
              <a:t>, &amp; </a:t>
            </a:r>
            <a:r>
              <a:rPr lang="en-US" dirty="0" err="1"/>
              <a:t>Worlock</a:t>
            </a:r>
            <a:r>
              <a:rPr lang="en-US" dirty="0"/>
              <a:t>, 2016; Dekker, Hartman, et al., 2015; </a:t>
            </a:r>
            <a:r>
              <a:rPr lang="en-US" dirty="0" err="1"/>
              <a:t>Tullis</a:t>
            </a:r>
            <a:r>
              <a:rPr lang="en-US" dirty="0"/>
              <a:t>, &amp; </a:t>
            </a:r>
            <a:r>
              <a:rPr lang="en-US" dirty="0" err="1"/>
              <a:t>Zangrillo</a:t>
            </a:r>
            <a:r>
              <a:rPr lang="en-US" dirty="0"/>
              <a:t>, 2013). Consequently, a lack of fulfilling relationships leads to reduced quality of life (i.e. dissatisfaction, loneliness, distress, depression or other mental health problems) and the missed opportunity for personal growth and satisfaction (Chan, </a:t>
            </a:r>
          </a:p>
          <a:p>
            <a:endParaRPr lang="en-US" dirty="0"/>
          </a:p>
          <a:p>
            <a:pPr defTabSz="923087">
              <a:defRPr/>
            </a:pPr>
            <a:r>
              <a:rPr lang="en-US" dirty="0"/>
              <a:t>Conversely, comorbid social and psychological problems (e.g. anxiety, depression, post-traumatic stress disorder, substance use, poor self-esteem, isolation/loneliness, history of abuse, domestic violence, dysfunctional family environments, poverty, academic distress) escalate the risks for exploitation and abuse (</a:t>
            </a:r>
            <a:r>
              <a:rPr lang="en-US" dirty="0" err="1"/>
              <a:t>Guendelman</a:t>
            </a:r>
            <a:r>
              <a:rPr lang="en-US" dirty="0"/>
              <a:t>, et al., 2016; Lund, &amp; Hammond, 2014; Wiggins, Hepburn, &amp; </a:t>
            </a:r>
            <a:r>
              <a:rPr lang="en-US" dirty="0" err="1"/>
              <a:t>Rossiter</a:t>
            </a:r>
            <a:r>
              <a:rPr lang="en-US" dirty="0"/>
              <a:t>, 2013). </a:t>
            </a:r>
          </a:p>
          <a:p>
            <a:endParaRPr lang="en-US" dirty="0"/>
          </a:p>
        </p:txBody>
      </p:sp>
      <p:sp>
        <p:nvSpPr>
          <p:cNvPr id="4" name="Slide Number Placeholder 3"/>
          <p:cNvSpPr>
            <a:spLocks noGrp="1"/>
          </p:cNvSpPr>
          <p:nvPr>
            <p:ph type="sldNum" sz="quarter" idx="10"/>
          </p:nvPr>
        </p:nvSpPr>
        <p:spPr/>
        <p:txBody>
          <a:bodyPr/>
          <a:lstStyle/>
          <a:p>
            <a:fld id="{D5A18C68-AD54-440E-A3AB-2D04EBCE636E}" type="slidenum">
              <a:rPr lang="en-US" smtClean="0"/>
              <a:pPr/>
              <a:t>36</a:t>
            </a:fld>
            <a:endParaRPr lang="en-US"/>
          </a:p>
        </p:txBody>
      </p:sp>
      <p:sp>
        <p:nvSpPr>
          <p:cNvPr id="5" name="Date Placeholder 4"/>
          <p:cNvSpPr>
            <a:spLocks noGrp="1"/>
          </p:cNvSpPr>
          <p:nvPr>
            <p:ph type="dt" idx="11"/>
          </p:nvPr>
        </p:nvSpPr>
        <p:spPr/>
        <p:txBody>
          <a:bodyPr/>
          <a:lstStyle/>
          <a:p>
            <a:fld id="{87618B7F-A2C7-4BDC-9E87-FE431674A3B8}" type="datetime1">
              <a:rPr lang="en-US" smtClean="0"/>
              <a:t>12/2/2019</a:t>
            </a:fld>
            <a:endParaRPr lang="en-US"/>
          </a:p>
        </p:txBody>
      </p:sp>
    </p:spTree>
    <p:extLst>
      <p:ext uri="{BB962C8B-B14F-4D97-AF65-F5344CB8AC3E}">
        <p14:creationId xmlns:p14="http://schemas.microsoft.com/office/powerpoint/2010/main" val="25897621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Margaret</a:t>
            </a:r>
          </a:p>
          <a:p>
            <a:endParaRPr lang="en-US" dirty="0"/>
          </a:p>
          <a:p>
            <a:endParaRPr lang="en-US" dirty="0"/>
          </a:p>
          <a:p>
            <a:r>
              <a:rPr lang="en-US" dirty="0"/>
              <a:t>In response</a:t>
            </a:r>
            <a:r>
              <a:rPr lang="en-US" baseline="0" dirty="0"/>
              <a:t> to expressed need by families</a:t>
            </a:r>
          </a:p>
          <a:p>
            <a:endParaRPr lang="en-US" baseline="0" dirty="0"/>
          </a:p>
          <a:p>
            <a:r>
              <a:rPr lang="en-US" baseline="0" dirty="0"/>
              <a:t>Based on SIECUS </a:t>
            </a:r>
          </a:p>
          <a:p>
            <a:endParaRPr lang="en-US" baseline="0" dirty="0"/>
          </a:p>
          <a:p>
            <a:r>
              <a:rPr lang="en-US" baseline="0" dirty="0"/>
              <a:t>http://www.sexedlibrary.com/index.cfm?pageId=721</a:t>
            </a:r>
          </a:p>
          <a:p>
            <a:endParaRPr lang="en-US" baseline="0" dirty="0"/>
          </a:p>
        </p:txBody>
      </p:sp>
      <p:sp>
        <p:nvSpPr>
          <p:cNvPr id="4" name="Slide Number Placeholder 3"/>
          <p:cNvSpPr>
            <a:spLocks noGrp="1"/>
          </p:cNvSpPr>
          <p:nvPr>
            <p:ph type="sldNum" sz="quarter" idx="10"/>
          </p:nvPr>
        </p:nvSpPr>
        <p:spPr/>
        <p:txBody>
          <a:bodyPr/>
          <a:lstStyle/>
          <a:p>
            <a:fld id="{D5A18C68-AD54-440E-A3AB-2D04EBCE636E}" type="slidenum">
              <a:rPr lang="en-US" smtClean="0"/>
              <a:t>37</a:t>
            </a:fld>
            <a:endParaRPr lang="en-US"/>
          </a:p>
        </p:txBody>
      </p:sp>
      <p:sp>
        <p:nvSpPr>
          <p:cNvPr id="5" name="Date Placeholder 4"/>
          <p:cNvSpPr>
            <a:spLocks noGrp="1"/>
          </p:cNvSpPr>
          <p:nvPr>
            <p:ph type="dt" idx="11"/>
          </p:nvPr>
        </p:nvSpPr>
        <p:spPr/>
        <p:txBody>
          <a:bodyPr/>
          <a:lstStyle/>
          <a:p>
            <a:fld id="{2EF29D65-09F4-44A8-82EA-7645B6064444}" type="datetime1">
              <a:rPr lang="en-US" smtClean="0"/>
              <a:t>12/2/2019</a:t>
            </a:fld>
            <a:endParaRPr lang="en-US"/>
          </a:p>
        </p:txBody>
      </p:sp>
    </p:spTree>
    <p:extLst>
      <p:ext uri="{BB962C8B-B14F-4D97-AF65-F5344CB8AC3E}">
        <p14:creationId xmlns:p14="http://schemas.microsoft.com/office/powerpoint/2010/main" val="16128106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Margaret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457200" indent="-457200">
              <a:spcBef>
                <a:spcPts val="4000"/>
              </a:spcBef>
              <a:buSzPct val="50000"/>
              <a:buBlip>
                <a:blip r:embed="rId3"/>
              </a:buBlip>
              <a:defRPr sz="3600">
                <a:latin typeface="Times New Roman"/>
                <a:ea typeface="Times New Roman"/>
                <a:cs typeface="Times New Roman"/>
                <a:sym typeface="Times New Roman"/>
              </a:defRPr>
            </a:pPr>
            <a:r>
              <a:rPr lang="en-US" sz="1200" dirty="0">
                <a:latin typeface="Calibri" charset="0"/>
                <a:ea typeface="Calibri" charset="0"/>
                <a:cs typeface="Calibri" charset="0"/>
              </a:rPr>
              <a:t>How is a person with a developmental disability’s experience of developing the same as someone without a disability?</a:t>
            </a:r>
          </a:p>
          <a:p>
            <a:pPr marL="836675" lvl="1" indent="-379475" defTabSz="484886">
              <a:spcBef>
                <a:spcPts val="3300"/>
              </a:spcBef>
              <a:buSzPct val="50000"/>
              <a:buBlip>
                <a:blip r:embed="rId3"/>
              </a:buBlip>
              <a:defRPr sz="2988">
                <a:latin typeface="Georgia"/>
                <a:ea typeface="Georgia"/>
                <a:cs typeface="Georgia"/>
                <a:sym typeface="Georgia"/>
              </a:defRPr>
            </a:pPr>
            <a:r>
              <a:rPr lang="en-US" sz="1200" dirty="0">
                <a:latin typeface="Calibri" charset="0"/>
                <a:ea typeface="Calibri" charset="0"/>
                <a:cs typeface="Calibri" charset="0"/>
              </a:rPr>
              <a:t>Assigned gender</a:t>
            </a:r>
          </a:p>
          <a:p>
            <a:pPr marL="836675" lvl="1" indent="-379475" defTabSz="484886">
              <a:spcBef>
                <a:spcPts val="3300"/>
              </a:spcBef>
              <a:buSzPct val="50000"/>
              <a:buBlip>
                <a:blip r:embed="rId3"/>
              </a:buBlip>
              <a:defRPr sz="2988">
                <a:latin typeface="Georgia"/>
                <a:ea typeface="Georgia"/>
                <a:cs typeface="Georgia"/>
                <a:sym typeface="Georgia"/>
              </a:defRPr>
            </a:pPr>
            <a:r>
              <a:rPr lang="en-US" sz="1200" dirty="0">
                <a:latin typeface="Calibri" charset="0"/>
                <a:ea typeface="Calibri" charset="0"/>
                <a:cs typeface="Calibri" charset="0"/>
              </a:rPr>
              <a:t>Gender roles reinforced</a:t>
            </a:r>
          </a:p>
          <a:p>
            <a:pPr marL="836675" lvl="1" indent="-379475" defTabSz="484886">
              <a:spcBef>
                <a:spcPts val="3300"/>
              </a:spcBef>
              <a:buSzPct val="50000"/>
              <a:buBlip>
                <a:blip r:embed="rId3"/>
              </a:buBlip>
              <a:defRPr sz="2988">
                <a:latin typeface="Georgia"/>
                <a:ea typeface="Georgia"/>
                <a:cs typeface="Georgia"/>
                <a:sym typeface="Georgia"/>
              </a:defRPr>
            </a:pPr>
            <a:r>
              <a:rPr lang="en-US" sz="1200" dirty="0">
                <a:latin typeface="Calibri" charset="0"/>
                <a:ea typeface="Calibri" charset="0"/>
                <a:cs typeface="Calibri" charset="0"/>
              </a:rPr>
              <a:t>Biological changes</a:t>
            </a:r>
          </a:p>
          <a:p>
            <a:pPr marL="836675" lvl="1" indent="-379475" defTabSz="484886">
              <a:spcBef>
                <a:spcPts val="3300"/>
              </a:spcBef>
              <a:buSzPct val="50000"/>
              <a:buBlip>
                <a:blip r:embed="rId3"/>
              </a:buBlip>
              <a:defRPr sz="2988">
                <a:latin typeface="Georgia"/>
                <a:ea typeface="Georgia"/>
                <a:cs typeface="Georgia"/>
                <a:sym typeface="Georgia"/>
              </a:defRPr>
            </a:pPr>
            <a:r>
              <a:rPr lang="en-US" sz="1200" dirty="0">
                <a:latin typeface="Calibri" charset="0"/>
                <a:ea typeface="Calibri" charset="0"/>
                <a:cs typeface="Calibri" charset="0"/>
              </a:rPr>
              <a:t>Need same information, based on biological age</a:t>
            </a:r>
          </a:p>
          <a:p>
            <a:pPr marL="836675" lvl="1" indent="-379475" defTabSz="484886">
              <a:spcBef>
                <a:spcPts val="3300"/>
              </a:spcBef>
              <a:buSzPct val="50000"/>
              <a:buBlip>
                <a:blip r:embed="rId3"/>
              </a:buBlip>
              <a:defRPr sz="2988">
                <a:latin typeface="Georgia"/>
                <a:ea typeface="Georgia"/>
                <a:cs typeface="Georgia"/>
                <a:sym typeface="Georgia"/>
              </a:defRPr>
            </a:pPr>
            <a:r>
              <a:rPr lang="en-US" sz="1200" dirty="0">
                <a:latin typeface="Calibri" charset="0"/>
                <a:ea typeface="Calibri" charset="0"/>
                <a:cs typeface="Calibri" charset="0"/>
              </a:rPr>
              <a:t>Have sexual feelings and needs</a:t>
            </a:r>
          </a:p>
          <a:p>
            <a:pPr marL="836675" lvl="1" indent="-379475" defTabSz="484886">
              <a:spcBef>
                <a:spcPts val="3300"/>
              </a:spcBef>
              <a:buSzPct val="50000"/>
              <a:buBlip>
                <a:blip r:embed="rId3"/>
              </a:buBlip>
              <a:defRPr sz="2988">
                <a:latin typeface="Georgia"/>
                <a:ea typeface="Georgia"/>
                <a:cs typeface="Georgia"/>
                <a:sym typeface="Georgia"/>
              </a:defRPr>
            </a:pPr>
            <a:r>
              <a:rPr lang="en-US" sz="1200" dirty="0">
                <a:latin typeface="Calibri" charset="0"/>
                <a:ea typeface="Calibri" charset="0"/>
                <a:cs typeface="Calibri" charset="0"/>
              </a:rPr>
              <a:t>Have dreams like anyone else might, relationship, babies</a:t>
            </a:r>
          </a:p>
          <a:p>
            <a:pPr marL="457200" indent="-457200">
              <a:spcBef>
                <a:spcPts val="4000"/>
              </a:spcBef>
              <a:buSzPct val="50000"/>
              <a:buBlip>
                <a:blip r:embed="rId3"/>
              </a:buBlip>
              <a:defRPr sz="3600">
                <a:latin typeface="Times New Roman"/>
                <a:ea typeface="Times New Roman"/>
                <a:cs typeface="Times New Roman"/>
                <a:sym typeface="Times New Roman"/>
              </a:defRPr>
            </a:pPr>
            <a:endParaRPr lang="en-US" sz="1200" dirty="0">
              <a:latin typeface="Calibri" charset="0"/>
              <a:ea typeface="Calibri" charset="0"/>
              <a:cs typeface="Calibri" charset="0"/>
            </a:endParaRPr>
          </a:p>
          <a:p>
            <a:pPr marL="457200" indent="-457200">
              <a:spcBef>
                <a:spcPts val="4000"/>
              </a:spcBef>
              <a:buSzPct val="50000"/>
              <a:buBlip>
                <a:blip r:embed="rId3"/>
              </a:buBlip>
              <a:defRPr sz="3600">
                <a:latin typeface="Times New Roman"/>
                <a:ea typeface="Times New Roman"/>
                <a:cs typeface="Times New Roman"/>
                <a:sym typeface="Times New Roman"/>
              </a:defRPr>
            </a:pPr>
            <a:r>
              <a:rPr lang="en-US" sz="1200" dirty="0">
                <a:latin typeface="Calibri" charset="0"/>
                <a:ea typeface="Calibri" charset="0"/>
                <a:cs typeface="Calibri" charset="0"/>
              </a:rPr>
              <a:t>How is a person with a developmental disability’s experience of developing the different than someone without a disability?</a:t>
            </a:r>
          </a:p>
          <a:p>
            <a:pPr marL="717804" lvl="1" indent="-260604" defTabSz="332993">
              <a:lnSpc>
                <a:spcPct val="90000"/>
              </a:lnSpc>
              <a:spcBef>
                <a:spcPts val="2200"/>
              </a:spcBef>
              <a:buSzPct val="50000"/>
              <a:buBlip>
                <a:blip r:embed="rId3"/>
              </a:buBlip>
              <a:defRPr sz="2052">
                <a:latin typeface="Georgia"/>
                <a:ea typeface="Georgia"/>
                <a:cs typeface="Georgia"/>
                <a:sym typeface="Georgia"/>
              </a:defRPr>
            </a:pPr>
            <a:r>
              <a:rPr lang="en-US" sz="3600" dirty="0">
                <a:latin typeface="Calibri" charset="0"/>
                <a:ea typeface="Calibri" charset="0"/>
                <a:cs typeface="Calibri" charset="0"/>
              </a:rPr>
              <a:t>People don’t discuss topic</a:t>
            </a:r>
          </a:p>
          <a:p>
            <a:pPr marL="717804" lvl="1" indent="-260604" defTabSz="332993">
              <a:lnSpc>
                <a:spcPct val="90000"/>
              </a:lnSpc>
              <a:spcBef>
                <a:spcPts val="2200"/>
              </a:spcBef>
              <a:buSzPct val="50000"/>
              <a:buBlip>
                <a:blip r:embed="rId3"/>
              </a:buBlip>
              <a:defRPr sz="2052">
                <a:latin typeface="Georgia"/>
                <a:ea typeface="Georgia"/>
                <a:cs typeface="Georgia"/>
                <a:sym typeface="Georgia"/>
              </a:defRPr>
            </a:pPr>
            <a:r>
              <a:rPr lang="en-US" sz="3600" dirty="0">
                <a:latin typeface="Calibri" charset="0"/>
                <a:ea typeface="Calibri" charset="0"/>
                <a:cs typeface="Calibri" charset="0"/>
              </a:rPr>
              <a:t>Think they are oversexed</a:t>
            </a:r>
          </a:p>
          <a:p>
            <a:pPr marL="717804" lvl="1" indent="-260604" defTabSz="332993">
              <a:lnSpc>
                <a:spcPct val="90000"/>
              </a:lnSpc>
              <a:spcBef>
                <a:spcPts val="2200"/>
              </a:spcBef>
              <a:buSzPct val="50000"/>
              <a:buBlip>
                <a:blip r:embed="rId3"/>
              </a:buBlip>
              <a:defRPr sz="2052">
                <a:latin typeface="Georgia"/>
                <a:ea typeface="Georgia"/>
                <a:cs typeface="Georgia"/>
                <a:sym typeface="Georgia"/>
              </a:defRPr>
            </a:pPr>
            <a:r>
              <a:rPr lang="en-US" sz="3600" dirty="0">
                <a:latin typeface="Calibri" charset="0"/>
                <a:ea typeface="Calibri" charset="0"/>
                <a:cs typeface="Calibri" charset="0"/>
              </a:rPr>
              <a:t>Higher rate of abuse</a:t>
            </a:r>
          </a:p>
          <a:p>
            <a:pPr marL="717804" lvl="1" indent="-260604" defTabSz="332993">
              <a:lnSpc>
                <a:spcPct val="90000"/>
              </a:lnSpc>
              <a:spcBef>
                <a:spcPts val="2200"/>
              </a:spcBef>
              <a:buSzPct val="50000"/>
              <a:buBlip>
                <a:blip r:embed="rId3"/>
              </a:buBlip>
              <a:defRPr sz="2052">
                <a:latin typeface="Georgia"/>
                <a:ea typeface="Georgia"/>
                <a:cs typeface="Georgia"/>
                <a:sym typeface="Georgia"/>
              </a:defRPr>
            </a:pPr>
            <a:r>
              <a:rPr lang="en-US" sz="3600" dirty="0">
                <a:latin typeface="Calibri" charset="0"/>
                <a:ea typeface="Calibri" charset="0"/>
                <a:cs typeface="Calibri" charset="0"/>
              </a:rPr>
              <a:t>Behaviors are accepted or forgiven</a:t>
            </a:r>
          </a:p>
          <a:p>
            <a:pPr marL="717804" lvl="1" indent="-260604" defTabSz="332993">
              <a:lnSpc>
                <a:spcPct val="90000"/>
              </a:lnSpc>
              <a:spcBef>
                <a:spcPts val="2200"/>
              </a:spcBef>
              <a:buSzPct val="50000"/>
              <a:buBlip>
                <a:blip r:embed="rId3"/>
              </a:buBlip>
              <a:defRPr sz="2052">
                <a:latin typeface="Georgia"/>
                <a:ea typeface="Georgia"/>
                <a:cs typeface="Georgia"/>
                <a:sym typeface="Georgia"/>
              </a:defRPr>
            </a:pPr>
            <a:r>
              <a:rPr lang="en-US" sz="3600" dirty="0">
                <a:latin typeface="Calibri" charset="0"/>
                <a:ea typeface="Calibri" charset="0"/>
                <a:cs typeface="Calibri" charset="0"/>
              </a:rPr>
              <a:t>Lack friendships, social opportunities</a:t>
            </a:r>
          </a:p>
          <a:p>
            <a:pPr marL="717804" lvl="1" indent="-260604" defTabSz="332993">
              <a:lnSpc>
                <a:spcPct val="90000"/>
              </a:lnSpc>
              <a:spcBef>
                <a:spcPts val="2200"/>
              </a:spcBef>
              <a:buSzPct val="50000"/>
              <a:buBlip>
                <a:blip r:embed="rId3"/>
              </a:buBlip>
              <a:defRPr sz="2052">
                <a:latin typeface="Georgia"/>
                <a:ea typeface="Georgia"/>
                <a:cs typeface="Georgia"/>
                <a:sym typeface="Georgia"/>
              </a:defRPr>
            </a:pPr>
            <a:r>
              <a:rPr lang="en-US" sz="3600" dirty="0">
                <a:latin typeface="Calibri" charset="0"/>
                <a:ea typeface="Calibri" charset="0"/>
                <a:cs typeface="Calibri" charset="0"/>
              </a:rPr>
              <a:t>Don’t pick up on the social cues</a:t>
            </a:r>
          </a:p>
          <a:p>
            <a:pPr marL="717804" lvl="1" indent="-260604" defTabSz="332993">
              <a:lnSpc>
                <a:spcPct val="90000"/>
              </a:lnSpc>
              <a:spcBef>
                <a:spcPts val="2200"/>
              </a:spcBef>
              <a:buSzPct val="50000"/>
              <a:buBlip>
                <a:blip r:embed="rId3"/>
              </a:buBlip>
              <a:defRPr sz="2052">
                <a:latin typeface="Georgia"/>
                <a:ea typeface="Georgia"/>
                <a:cs typeface="Georgia"/>
                <a:sym typeface="Georgia"/>
              </a:defRPr>
            </a:pPr>
            <a:r>
              <a:rPr lang="en-US" sz="3600" dirty="0">
                <a:latin typeface="Calibri" charset="0"/>
                <a:ea typeface="Calibri" charset="0"/>
                <a:cs typeface="Calibri" charset="0"/>
              </a:rPr>
              <a:t>How you teach topics is different</a:t>
            </a:r>
          </a:p>
          <a:p>
            <a:pPr marL="717804" lvl="1" indent="-260604" defTabSz="332993">
              <a:lnSpc>
                <a:spcPct val="90000"/>
              </a:lnSpc>
              <a:spcBef>
                <a:spcPts val="2200"/>
              </a:spcBef>
              <a:buSzPct val="50000"/>
              <a:buBlip>
                <a:blip r:embed="rId3"/>
              </a:buBlip>
              <a:defRPr sz="2052">
                <a:latin typeface="Georgia"/>
                <a:ea typeface="Georgia"/>
                <a:cs typeface="Georgia"/>
                <a:sym typeface="Georgia"/>
              </a:defRPr>
            </a:pPr>
            <a:r>
              <a:rPr lang="en-US" sz="3600" dirty="0">
                <a:latin typeface="Calibri" charset="0"/>
                <a:ea typeface="Calibri" charset="0"/>
                <a:cs typeface="Calibri" charset="0"/>
              </a:rPr>
              <a:t>Often lack privacy to explore their sexuality</a:t>
            </a:r>
          </a:p>
          <a:p>
            <a:pPr marL="717804" lvl="1" indent="-260604" defTabSz="332993">
              <a:lnSpc>
                <a:spcPct val="90000"/>
              </a:lnSpc>
              <a:spcBef>
                <a:spcPts val="2200"/>
              </a:spcBef>
              <a:buSzPct val="50000"/>
              <a:buBlip>
                <a:blip r:embed="rId3"/>
              </a:buBlip>
              <a:defRPr sz="2052">
                <a:latin typeface="Georgia"/>
                <a:ea typeface="Georgia"/>
                <a:cs typeface="Georgia"/>
                <a:sym typeface="Georgia"/>
              </a:defRPr>
            </a:pPr>
            <a:r>
              <a:rPr lang="en-US" sz="3600" dirty="0">
                <a:latin typeface="Calibri" charset="0"/>
                <a:ea typeface="Calibri" charset="0"/>
                <a:cs typeface="Calibri" charset="0"/>
              </a:rPr>
              <a:t>Many parents let go of dreams for child related to sexuality or think of them as not sexual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Relate the topics you cover to sexual</a:t>
            </a:r>
            <a:r>
              <a:rPr lang="en-US" baseline="0" dirty="0"/>
              <a:t> violence prevention</a:t>
            </a:r>
          </a:p>
          <a:p>
            <a:r>
              <a:rPr lang="en-US" baseline="0" dirty="0"/>
              <a:t> - this is done directly in part two, where we cover consent, safety, boundaries</a:t>
            </a:r>
          </a:p>
          <a:p>
            <a:pPr marL="173079" indent="-173079">
              <a:buFontTx/>
              <a:buChar char="-"/>
            </a:pPr>
            <a:r>
              <a:rPr lang="en-US" baseline="0" dirty="0"/>
              <a:t>This is done indirectly in part one, anatomy gives words to help with reporting, boundaries</a:t>
            </a:r>
          </a:p>
          <a:p>
            <a:pPr marL="173079" indent="-173079">
              <a:buFontTx/>
              <a:buChar char="-"/>
            </a:pPr>
            <a:r>
              <a:rPr lang="en-US" baseline="0" dirty="0"/>
              <a:t>Holistically, learning to communicate about sex and sexuality destigmatizes and demystifies</a:t>
            </a:r>
            <a:endParaRPr lang="en-US" dirty="0"/>
          </a:p>
        </p:txBody>
      </p:sp>
      <p:sp>
        <p:nvSpPr>
          <p:cNvPr id="4" name="Slide Number Placeholder 3"/>
          <p:cNvSpPr>
            <a:spLocks noGrp="1"/>
          </p:cNvSpPr>
          <p:nvPr>
            <p:ph type="sldNum" sz="quarter" idx="10"/>
          </p:nvPr>
        </p:nvSpPr>
        <p:spPr/>
        <p:txBody>
          <a:bodyPr/>
          <a:lstStyle/>
          <a:p>
            <a:fld id="{D5A18C68-AD54-440E-A3AB-2D04EBCE636E}" type="slidenum">
              <a:rPr lang="en-US" smtClean="0"/>
              <a:pPr/>
              <a:t>38</a:t>
            </a:fld>
            <a:endParaRPr lang="en-US"/>
          </a:p>
        </p:txBody>
      </p:sp>
      <p:sp>
        <p:nvSpPr>
          <p:cNvPr id="5" name="Date Placeholder 4"/>
          <p:cNvSpPr>
            <a:spLocks noGrp="1"/>
          </p:cNvSpPr>
          <p:nvPr>
            <p:ph type="dt" idx="11"/>
          </p:nvPr>
        </p:nvSpPr>
        <p:spPr/>
        <p:txBody>
          <a:bodyPr/>
          <a:lstStyle/>
          <a:p>
            <a:fld id="{694B6491-D33A-4A26-8C20-07480EF1A49E}" type="datetime1">
              <a:rPr lang="en-US" smtClean="0"/>
              <a:t>12/2/2019</a:t>
            </a:fld>
            <a:endParaRPr lang="en-US"/>
          </a:p>
        </p:txBody>
      </p:sp>
    </p:spTree>
    <p:extLst>
      <p:ext uri="{BB962C8B-B14F-4D97-AF65-F5344CB8AC3E}">
        <p14:creationId xmlns:p14="http://schemas.microsoft.com/office/powerpoint/2010/main" val="29445025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827">
              <a:buFont typeface="Arial" panose="020B0604020202020204" pitchFamily="34" charset="0"/>
              <a:buNone/>
              <a:defRPr/>
            </a:pPr>
            <a:r>
              <a:rPr lang="en-US" dirty="0"/>
              <a:t>Morgan</a:t>
            </a:r>
          </a:p>
          <a:p>
            <a:pPr marL="174718" indent="-174718" defTabSz="931827">
              <a:buFont typeface="Arial" panose="020B0604020202020204" pitchFamily="34" charset="0"/>
              <a:buChar char="•"/>
              <a:defRPr/>
            </a:pPr>
            <a:endParaRPr lang="en-US" dirty="0"/>
          </a:p>
          <a:p>
            <a:pPr marL="174718" indent="-174718" defTabSz="931827">
              <a:buFont typeface="Arial" panose="020B0604020202020204" pitchFamily="34" charset="0"/>
              <a:buChar char="•"/>
              <a:defRPr/>
            </a:pPr>
            <a:r>
              <a:rPr lang="en-US" dirty="0"/>
              <a:t>Studies show that young people tend to obtain most of their information (or misinformation) about sexuality from friends.</a:t>
            </a:r>
          </a:p>
          <a:p>
            <a:pPr marL="174718" indent="-174718" defTabSz="931827">
              <a:buFont typeface="Arial" panose="020B0604020202020204" pitchFamily="34" charset="0"/>
              <a:buChar char="•"/>
              <a:defRPr/>
            </a:pPr>
            <a:r>
              <a:rPr lang="en-US" dirty="0"/>
              <a:t>Tell your children what they want to know using words they can understand.</a:t>
            </a:r>
          </a:p>
          <a:p>
            <a:pPr marL="174718" indent="-174718" defTabSz="931827">
              <a:buFont typeface="Arial" panose="020B0604020202020204" pitchFamily="34" charset="0"/>
              <a:buChar char="•"/>
              <a:defRPr/>
            </a:pPr>
            <a:r>
              <a:rPr lang="en-US" dirty="0"/>
              <a:t>Some children never ask about sexuality</a:t>
            </a:r>
          </a:p>
          <a:p>
            <a:pPr marL="174718" indent="-174718" defTabSz="931827">
              <a:buFont typeface="Arial" panose="020B0604020202020204" pitchFamily="34" charset="0"/>
              <a:buChar char="•"/>
              <a:defRPr/>
            </a:pPr>
            <a:r>
              <a:rPr lang="en-US" dirty="0"/>
              <a:t>Your children need to know where you stand.</a:t>
            </a:r>
          </a:p>
          <a:p>
            <a:pPr marL="174718" indent="-174718" defTabSz="931827">
              <a:buFont typeface="Arial" panose="020B0604020202020204" pitchFamily="34" charset="0"/>
              <a:buChar char="•"/>
              <a:defRPr/>
            </a:pPr>
            <a:r>
              <a:rPr lang="en-US" dirty="0"/>
              <a:t>Receives consistent messages from all educators</a:t>
            </a:r>
          </a:p>
          <a:p>
            <a:pPr defTabSz="931827">
              <a:defRPr/>
            </a:pPr>
            <a:endParaRPr lang="en-US" dirty="0"/>
          </a:p>
          <a:p>
            <a:pPr marL="174718" indent="-174718" defTabSz="931827">
              <a:buFont typeface="Arial" panose="020B0604020202020204" pitchFamily="34" charset="0"/>
              <a:buChar char="•"/>
              <a:defRPr/>
            </a:pPr>
            <a:endParaRPr lang="en-US" dirty="0"/>
          </a:p>
          <a:p>
            <a:r>
              <a:rPr lang="en-US" dirty="0"/>
              <a:t>Parents are primary sexuality and relationship </a:t>
            </a:r>
          </a:p>
          <a:p>
            <a:r>
              <a:rPr lang="en-US" dirty="0"/>
              <a:t>educators from birth forward:</a:t>
            </a:r>
          </a:p>
          <a:p>
            <a:endParaRPr lang="en-US" b="1" dirty="0"/>
          </a:p>
          <a:p>
            <a:r>
              <a:rPr lang="en-US" b="1" dirty="0"/>
              <a:t>Children learn from:</a:t>
            </a:r>
          </a:p>
          <a:p>
            <a:r>
              <a:rPr lang="en-US" dirty="0"/>
              <a:t>the way they are touched by others</a:t>
            </a:r>
          </a:p>
          <a:p>
            <a:r>
              <a:rPr lang="en-US" dirty="0"/>
              <a:t>the way their bodies feel to them</a:t>
            </a:r>
          </a:p>
          <a:p>
            <a:r>
              <a:rPr lang="en-US" dirty="0"/>
              <a:t>what their family believes is okay and not okay to do</a:t>
            </a:r>
          </a:p>
          <a:p>
            <a:r>
              <a:rPr lang="en-US" dirty="0"/>
              <a:t>the words that family members use (and don’t use) to refer to parts of the body </a:t>
            </a:r>
          </a:p>
          <a:p>
            <a:r>
              <a:rPr lang="en-US" dirty="0"/>
              <a:t>watching the relationships around them</a:t>
            </a:r>
          </a:p>
          <a:p>
            <a:pPr marL="174718" indent="-174718" defTabSz="931827">
              <a:buFont typeface="Arial" panose="020B0604020202020204" pitchFamily="34" charset="0"/>
              <a:buChar char="•"/>
              <a:defRPr/>
            </a:pPr>
            <a:endParaRPr lang="en-US" dirty="0"/>
          </a:p>
          <a:p>
            <a:pPr marL="174718" indent="-17471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D6B4487-922A-44D7-824B-13375723018D}" type="slidenum">
              <a:rPr lang="en-US" smtClean="0"/>
              <a:t>39</a:t>
            </a:fld>
            <a:endParaRPr lang="en-US"/>
          </a:p>
        </p:txBody>
      </p:sp>
      <p:sp>
        <p:nvSpPr>
          <p:cNvPr id="5" name="Date Placeholder 4"/>
          <p:cNvSpPr>
            <a:spLocks noGrp="1"/>
          </p:cNvSpPr>
          <p:nvPr>
            <p:ph type="dt" idx="11"/>
          </p:nvPr>
        </p:nvSpPr>
        <p:spPr/>
        <p:txBody>
          <a:bodyPr/>
          <a:lstStyle/>
          <a:p>
            <a:fld id="{922A0E70-68AA-45E6-8DF6-D18EF21E485A}" type="datetime1">
              <a:rPr lang="en-US" smtClean="0"/>
              <a:t>12/2/2019</a:t>
            </a:fld>
            <a:endParaRPr lang="en-US"/>
          </a:p>
        </p:txBody>
      </p:sp>
    </p:spTree>
    <p:extLst>
      <p:ext uri="{BB962C8B-B14F-4D97-AF65-F5344CB8AC3E}">
        <p14:creationId xmlns:p14="http://schemas.microsoft.com/office/powerpoint/2010/main" val="22676591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Morgan</a:t>
            </a:r>
          </a:p>
          <a:p>
            <a:endParaRPr lang="en-US" dirty="0"/>
          </a:p>
          <a:p>
            <a:endParaRPr lang="en-US" dirty="0"/>
          </a:p>
          <a:p>
            <a:endParaRPr lang="en-US" dirty="0"/>
          </a:p>
          <a:p>
            <a:r>
              <a:rPr lang="en-US" dirty="0"/>
              <a:t>For those</a:t>
            </a:r>
            <a:r>
              <a:rPr lang="en-US" baseline="0" dirty="0"/>
              <a:t> supporting people with developmental disabilities, it is important to challenge our own beliefs and values and to recognize when personal values are irrelevant.  If we work with individuals in a professional capacity, then we have to abide by organizational policies while also promoting the individual’s self-determination.  In order to avoid our own </a:t>
            </a:r>
            <a:r>
              <a:rPr lang="en-US" baseline="0" dirty="0" err="1"/>
              <a:t>blindspots</a:t>
            </a:r>
            <a:r>
              <a:rPr lang="en-US" baseline="0" dirty="0"/>
              <a:t>, we have a responsibility to evaluate our own assumptions.</a:t>
            </a:r>
          </a:p>
          <a:p>
            <a:endParaRPr lang="en-US" baseline="0" dirty="0"/>
          </a:p>
          <a:p>
            <a:r>
              <a:rPr lang="en-US" dirty="0"/>
              <a:t>I attended a wonderful training</a:t>
            </a:r>
            <a:r>
              <a:rPr lang="en-US" baseline="0" dirty="0"/>
              <a:t> last fall with </a:t>
            </a:r>
            <a:r>
              <a:rPr lang="en-US" baseline="0" dirty="0" err="1"/>
              <a:t>Elevatus</a:t>
            </a:r>
            <a:r>
              <a:rPr lang="en-US" baseline="0" dirty="0"/>
              <a:t> Training - </a:t>
            </a:r>
            <a:r>
              <a:rPr lang="en-US" sz="1200" b="0" i="0" kern="1200" dirty="0">
                <a:solidFill>
                  <a:schemeClr val="tx1"/>
                </a:solidFill>
                <a:effectLst/>
                <a:latin typeface="Times New Roman" panose="02020603050405020304" pitchFamily="18" charset="0"/>
                <a:ea typeface="+mn-ea"/>
                <a:cs typeface="+mn-cs"/>
              </a:rPr>
              <a:t>Katherine McLaughlin, M.Ed.</a:t>
            </a:r>
          </a:p>
          <a:p>
            <a:r>
              <a:rPr lang="en-US" sz="1200" b="0" i="0" kern="1200" dirty="0">
                <a:solidFill>
                  <a:schemeClr val="tx1"/>
                </a:solidFill>
                <a:effectLst/>
                <a:latin typeface="Times New Roman" panose="02020603050405020304" pitchFamily="18" charset="0"/>
                <a:ea typeface="+mn-ea"/>
                <a:cs typeface="+mn-cs"/>
              </a:rPr>
              <a:t>Katherine is certified as a sexuality educator by AASECT (American Association of Sexuality Educators, Counselors and Therapists) and is the Founder of Disability Workshops, now </a:t>
            </a:r>
            <a:r>
              <a:rPr lang="en-US" sz="1200" b="0" i="0" kern="1200" dirty="0" err="1">
                <a:solidFill>
                  <a:schemeClr val="tx1"/>
                </a:solidFill>
                <a:effectLst/>
                <a:latin typeface="Times New Roman" panose="02020603050405020304" pitchFamily="18" charset="0"/>
                <a:ea typeface="+mn-ea"/>
                <a:cs typeface="+mn-cs"/>
              </a:rPr>
              <a:t>Elevatus</a:t>
            </a:r>
            <a:r>
              <a:rPr lang="en-US" sz="1200" b="0" i="0" kern="1200" dirty="0">
                <a:solidFill>
                  <a:schemeClr val="tx1"/>
                </a:solidFill>
                <a:effectLst/>
                <a:latin typeface="Times New Roman" panose="02020603050405020304" pitchFamily="18" charset="0"/>
                <a:ea typeface="+mn-ea"/>
                <a:cs typeface="+mn-cs"/>
              </a:rPr>
              <a:t> Training, LLC. She is the Director of Training and delivers our live and online trainings. She is the author of Sexuality Education for People with Developmental Disabilities Curriculum and also develops educational materials for others to use in teaching and communicating.</a:t>
            </a:r>
          </a:p>
          <a:p>
            <a:endParaRPr lang="en-US" sz="1200" b="0" i="0" kern="1200" dirty="0">
              <a:solidFill>
                <a:schemeClr val="tx1"/>
              </a:solidFill>
              <a:effectLst/>
              <a:latin typeface="Times New Roman" panose="02020603050405020304" pitchFamily="18" charset="0"/>
              <a:ea typeface="+mn-ea"/>
              <a:cs typeface="+mn-cs"/>
            </a:endParaRPr>
          </a:p>
          <a:p>
            <a:r>
              <a:rPr lang="en-US" sz="1200" b="0" i="0" kern="1200" dirty="0">
                <a:solidFill>
                  <a:schemeClr val="tx1"/>
                </a:solidFill>
                <a:effectLst/>
                <a:latin typeface="Times New Roman" panose="02020603050405020304" pitchFamily="18" charset="0"/>
                <a:ea typeface="+mn-ea"/>
                <a:cs typeface="+mn-cs"/>
              </a:rPr>
              <a:t>During training, we were asked to</a:t>
            </a:r>
            <a:r>
              <a:rPr lang="en-US" sz="1200" b="0" i="0" kern="1200" baseline="0" dirty="0">
                <a:solidFill>
                  <a:schemeClr val="tx1"/>
                </a:solidFill>
                <a:effectLst/>
                <a:latin typeface="Times New Roman" panose="02020603050405020304" pitchFamily="18" charset="0"/>
                <a:ea typeface="+mn-ea"/>
                <a:cs typeface="+mn-cs"/>
              </a:rPr>
              <a:t> agree/disagree with a series of values statements.  One of them challenged my personal values:  </a:t>
            </a:r>
          </a:p>
          <a:p>
            <a:endParaRPr lang="en-US" sz="1200" b="0" i="0" kern="1200" baseline="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anose="02020603050405020304" pitchFamily="18" charset="0"/>
                <a:ea typeface="+mn-ea"/>
                <a:cs typeface="+mn-cs"/>
              </a:rPr>
              <a:t>It is okay for two people with disabilities to have a child.</a:t>
            </a:r>
          </a:p>
          <a:p>
            <a:endParaRPr lang="en-US" sz="1200" b="0" i="0" kern="1200" dirty="0">
              <a:solidFill>
                <a:schemeClr val="tx1"/>
              </a:solidFill>
              <a:effectLst/>
              <a:latin typeface="Times New Roman" panose="02020603050405020304" pitchFamily="18" charset="0"/>
              <a:ea typeface="+mn-ea"/>
              <a:cs typeface="+mn-cs"/>
            </a:endParaRPr>
          </a:p>
          <a:p>
            <a:endParaRPr lang="en-US" dirty="0"/>
          </a:p>
        </p:txBody>
      </p:sp>
      <p:sp>
        <p:nvSpPr>
          <p:cNvPr id="4" name="Date Placeholder 3"/>
          <p:cNvSpPr>
            <a:spLocks noGrp="1"/>
          </p:cNvSpPr>
          <p:nvPr>
            <p:ph type="dt" idx="10"/>
          </p:nvPr>
        </p:nvSpPr>
        <p:spPr/>
        <p:txBody>
          <a:bodyPr/>
          <a:lstStyle/>
          <a:p>
            <a:fld id="{903218AF-ED21-45A8-A58D-D9EB1A69596D}" type="datetime1">
              <a:rPr lang="en-US" smtClean="0"/>
              <a:t>12/2/2019</a:t>
            </a:fld>
            <a:endParaRPr lang="en-US"/>
          </a:p>
        </p:txBody>
      </p:sp>
      <p:sp>
        <p:nvSpPr>
          <p:cNvPr id="5" name="Slide Number Placeholder 4"/>
          <p:cNvSpPr>
            <a:spLocks noGrp="1"/>
          </p:cNvSpPr>
          <p:nvPr>
            <p:ph type="sldNum" sz="quarter" idx="11"/>
          </p:nvPr>
        </p:nvSpPr>
        <p:spPr/>
        <p:txBody>
          <a:bodyPr/>
          <a:lstStyle/>
          <a:p>
            <a:fld id="{D5A18C68-AD54-440E-A3AB-2D04EBCE636E}" type="slidenum">
              <a:rPr lang="en-US" smtClean="0"/>
              <a:pPr/>
              <a:t>40</a:t>
            </a:fld>
            <a:endParaRPr lang="en-US"/>
          </a:p>
        </p:txBody>
      </p:sp>
    </p:spTree>
    <p:extLst>
      <p:ext uri="{BB962C8B-B14F-4D97-AF65-F5344CB8AC3E}">
        <p14:creationId xmlns:p14="http://schemas.microsoft.com/office/powerpoint/2010/main" val="1647086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Morgan</a:t>
            </a:r>
          </a:p>
          <a:p>
            <a:endParaRPr lang="en-US" dirty="0"/>
          </a:p>
          <a:p>
            <a:endParaRPr lang="en-US" dirty="0"/>
          </a:p>
        </p:txBody>
      </p:sp>
      <p:sp>
        <p:nvSpPr>
          <p:cNvPr id="4" name="Date Placeholder 3"/>
          <p:cNvSpPr>
            <a:spLocks noGrp="1"/>
          </p:cNvSpPr>
          <p:nvPr>
            <p:ph type="dt" idx="10"/>
          </p:nvPr>
        </p:nvSpPr>
        <p:spPr/>
        <p:txBody>
          <a:bodyPr/>
          <a:lstStyle/>
          <a:p>
            <a:fld id="{903218AF-ED21-45A8-A58D-D9EB1A69596D}" type="datetime1">
              <a:rPr lang="en-US" smtClean="0"/>
              <a:t>12/2/2019</a:t>
            </a:fld>
            <a:endParaRPr lang="en-US"/>
          </a:p>
        </p:txBody>
      </p:sp>
      <p:sp>
        <p:nvSpPr>
          <p:cNvPr id="5" name="Slide Number Placeholder 4"/>
          <p:cNvSpPr>
            <a:spLocks noGrp="1"/>
          </p:cNvSpPr>
          <p:nvPr>
            <p:ph type="sldNum" sz="quarter" idx="11"/>
          </p:nvPr>
        </p:nvSpPr>
        <p:spPr/>
        <p:txBody>
          <a:bodyPr/>
          <a:lstStyle/>
          <a:p>
            <a:fld id="{D5A18C68-AD54-440E-A3AB-2D04EBCE636E}" type="slidenum">
              <a:rPr lang="en-US" smtClean="0"/>
              <a:pPr/>
              <a:t>5</a:t>
            </a:fld>
            <a:endParaRPr lang="en-US"/>
          </a:p>
        </p:txBody>
      </p:sp>
    </p:spTree>
    <p:extLst>
      <p:ext uri="{BB962C8B-B14F-4D97-AF65-F5344CB8AC3E}">
        <p14:creationId xmlns:p14="http://schemas.microsoft.com/office/powerpoint/2010/main" val="4314039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Margaret</a:t>
            </a:r>
          </a:p>
          <a:p>
            <a:endParaRPr lang="en-US" dirty="0"/>
          </a:p>
        </p:txBody>
      </p:sp>
      <p:sp>
        <p:nvSpPr>
          <p:cNvPr id="4" name="Slide Number Placeholder 3"/>
          <p:cNvSpPr>
            <a:spLocks noGrp="1"/>
          </p:cNvSpPr>
          <p:nvPr>
            <p:ph type="sldNum" sz="quarter" idx="10"/>
          </p:nvPr>
        </p:nvSpPr>
        <p:spPr/>
        <p:txBody>
          <a:bodyPr/>
          <a:lstStyle/>
          <a:p>
            <a:fld id="{3A0461F6-4A11-4C2B-A06D-5354593EECFE}" type="slidenum">
              <a:rPr lang="en-US" smtClean="0"/>
              <a:t>41</a:t>
            </a:fld>
            <a:endParaRPr lang="en-US"/>
          </a:p>
        </p:txBody>
      </p:sp>
      <p:sp>
        <p:nvSpPr>
          <p:cNvPr id="5" name="Date Placeholder 4"/>
          <p:cNvSpPr>
            <a:spLocks noGrp="1"/>
          </p:cNvSpPr>
          <p:nvPr>
            <p:ph type="dt" idx="11"/>
          </p:nvPr>
        </p:nvSpPr>
        <p:spPr/>
        <p:txBody>
          <a:bodyPr/>
          <a:lstStyle/>
          <a:p>
            <a:fld id="{4DD17C14-58C7-45DB-985C-AEC7D1A46040}" type="datetime1">
              <a:rPr lang="en-US" smtClean="0"/>
              <a:t>12/2/2019</a:t>
            </a:fld>
            <a:endParaRPr lang="en-US"/>
          </a:p>
        </p:txBody>
      </p:sp>
    </p:spTree>
    <p:extLst>
      <p:ext uri="{BB962C8B-B14F-4D97-AF65-F5344CB8AC3E}">
        <p14:creationId xmlns:p14="http://schemas.microsoft.com/office/powerpoint/2010/main" val="42205674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Margaret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 sexual diversity</a:t>
            </a:r>
          </a:p>
          <a:p>
            <a:r>
              <a:rPr lang="en-US" dirty="0"/>
              <a:t>Trans student</a:t>
            </a:r>
            <a:r>
              <a:rPr lang="en-US" baseline="0" dirty="0"/>
              <a:t> education resources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Calibri" charset="0"/>
                <a:ea typeface="Calibri" charset="0"/>
                <a:cs typeface="Calibri" charset="0"/>
              </a:rPr>
              <a:t>It is an umbrella term used to describe people whose </a:t>
            </a:r>
            <a:r>
              <a:rPr lang="en-US" altLang="en-US" sz="1200" b="1" dirty="0">
                <a:latin typeface="Calibri" charset="0"/>
                <a:ea typeface="Calibri" charset="0"/>
                <a:cs typeface="Calibri" charset="0"/>
              </a:rPr>
              <a:t>gender identity</a:t>
            </a:r>
            <a:r>
              <a:rPr lang="en-US" altLang="en-US" sz="1200" dirty="0">
                <a:latin typeface="Calibri" charset="0"/>
                <a:ea typeface="Calibri" charset="0"/>
                <a:cs typeface="Calibri" charset="0"/>
              </a:rPr>
              <a:t> and </a:t>
            </a:r>
            <a:r>
              <a:rPr lang="en-US" altLang="en-US" sz="1200" b="1" dirty="0">
                <a:latin typeface="Calibri" charset="0"/>
                <a:ea typeface="Calibri" charset="0"/>
                <a:cs typeface="Calibri" charset="0"/>
              </a:rPr>
              <a:t>gender expression </a:t>
            </a:r>
            <a:r>
              <a:rPr lang="en-US" altLang="en-US" sz="1200" dirty="0">
                <a:latin typeface="Calibri" charset="0"/>
                <a:ea typeface="Calibri" charset="0"/>
                <a:cs typeface="Calibri" charset="0"/>
              </a:rPr>
              <a:t>differs from that which is usually associated with their birth sex or assigned sex. </a:t>
            </a:r>
          </a:p>
          <a:p>
            <a:endParaRPr lang="en-US" dirty="0"/>
          </a:p>
          <a:p>
            <a:pPr marL="0" indent="0" eaLnBrk="1" hangingPunct="1">
              <a:buNone/>
            </a:pPr>
            <a:r>
              <a:rPr lang="en-US" altLang="en-US" dirty="0">
                <a:latin typeface="Calibri" charset="0"/>
                <a:ea typeface="Calibri" charset="0"/>
                <a:cs typeface="Calibri" charset="0"/>
              </a:rPr>
              <a:t>Gender expression = how we express our gender, clothing, haircut, voice or body characteristics</a:t>
            </a:r>
          </a:p>
          <a:p>
            <a:pPr marL="0" indent="0" eaLnBrk="1" hangingPunct="1">
              <a:buNone/>
            </a:pPr>
            <a:r>
              <a:rPr lang="en-US" altLang="en-US" dirty="0">
                <a:latin typeface="Calibri" charset="0"/>
                <a:ea typeface="Calibri" charset="0"/>
                <a:cs typeface="Calibri" charset="0"/>
              </a:rPr>
              <a:t>Gender identity = the person’s sense of self as male or female, an innate sense, deeply psychological identification as male or female which may or may not match their biological sex</a:t>
            </a:r>
          </a:p>
          <a:p>
            <a:pPr marL="0" indent="0" eaLnBrk="1" hangingPunct="1">
              <a:buNone/>
            </a:pPr>
            <a:endParaRPr lang="en-US" altLang="en-US" dirty="0">
              <a:latin typeface="Calibri" charset="0"/>
              <a:ea typeface="Calibri" charset="0"/>
              <a:cs typeface="Calibri" charset="0"/>
            </a:endParaRPr>
          </a:p>
          <a:p>
            <a:pPr marL="0" indent="0" eaLnBrk="1" hangingPunct="1">
              <a:buNone/>
            </a:pPr>
            <a:r>
              <a:rPr lang="en-US" altLang="en-US" sz="1200" dirty="0">
                <a:latin typeface="Calibri" charset="0"/>
                <a:ea typeface="Calibri" charset="0"/>
                <a:cs typeface="Calibri" charset="0"/>
              </a:rPr>
              <a:t>Sexual orientation is who the person is erotically, romantically, and affectionately attracted to, male female or either</a:t>
            </a:r>
          </a:p>
          <a:p>
            <a:pPr marL="0" indent="0" eaLnBrk="1" hangingPunct="1">
              <a:buNone/>
            </a:pPr>
            <a:r>
              <a:rPr lang="en-US" altLang="en-US" sz="1200" dirty="0">
                <a:latin typeface="Calibri" charset="0"/>
                <a:ea typeface="Calibri" charset="0"/>
                <a:cs typeface="Calibri" charset="0"/>
              </a:rPr>
              <a:t>Gender Identity is your sense of self as male, female or transgender</a:t>
            </a:r>
          </a:p>
          <a:p>
            <a:pPr marL="0" indent="0" eaLnBrk="1" hangingPunct="1">
              <a:buNone/>
            </a:pPr>
            <a:endParaRPr lang="en-US" altLang="en-US" dirty="0">
              <a:latin typeface="Calibri" charset="0"/>
              <a:ea typeface="Calibri" charset="0"/>
              <a:cs typeface="Calibri" charset="0"/>
            </a:endParaRPr>
          </a:p>
          <a:p>
            <a:endParaRPr lang="en-US" dirty="0"/>
          </a:p>
          <a:p>
            <a:endParaRPr lang="en-US" dirty="0"/>
          </a:p>
          <a:p>
            <a:pPr marL="379475" indent="-379475" defTabSz="484886">
              <a:spcBef>
                <a:spcPts val="3300"/>
              </a:spcBef>
              <a:buSzPct val="50000"/>
              <a:buBlip>
                <a:blip r:embed="rId3"/>
              </a:buBlip>
              <a:defRPr sz="2988">
                <a:latin typeface="Georgia"/>
                <a:ea typeface="Georgia"/>
                <a:cs typeface="Georgia"/>
                <a:sym typeface="Georgia"/>
              </a:defRPr>
            </a:pPr>
            <a:r>
              <a:rPr lang="en-US" sz="1200" dirty="0">
                <a:latin typeface="Calibri" charset="0"/>
                <a:ea typeface="Calibri" charset="0"/>
                <a:cs typeface="Calibri" charset="0"/>
                <a:sym typeface="Georgia"/>
              </a:rPr>
              <a:t>Autistic people are seven times more likely to be gender non-conforming than the general population. Interviewed at gender clinics, 10 times more like to have a diagnosis of autism than the general public. </a:t>
            </a:r>
          </a:p>
          <a:p>
            <a:pPr marL="379475" indent="-379475" defTabSz="484886">
              <a:spcBef>
                <a:spcPts val="3300"/>
              </a:spcBef>
              <a:buSzPct val="50000"/>
              <a:buBlip>
                <a:blip r:embed="rId3"/>
              </a:buBlip>
              <a:defRPr sz="2988">
                <a:latin typeface="Georgia"/>
                <a:ea typeface="Georgia"/>
                <a:cs typeface="Georgia"/>
                <a:sym typeface="Georgia"/>
              </a:defRPr>
            </a:pPr>
            <a:r>
              <a:rPr lang="en-US" sz="1200" dirty="0">
                <a:latin typeface="Calibri" charset="0"/>
                <a:ea typeface="Calibri" charset="0"/>
                <a:cs typeface="Calibri" charset="0"/>
                <a:sym typeface="Georgia"/>
              </a:rPr>
              <a:t>The “double rainbow” of being both autistic and LGBTQIA+</a:t>
            </a:r>
            <a:endParaRPr lang="en-US" sz="1200" dirty="0">
              <a:solidFill>
                <a:schemeClr val="tx1"/>
              </a:solidFill>
              <a:latin typeface="Calibri" charset="0"/>
              <a:ea typeface="Calibri" charset="0"/>
              <a:cs typeface="Calibri" charset="0"/>
              <a:sym typeface="Georgia"/>
            </a:endParaRPr>
          </a:p>
          <a:p>
            <a:pPr marL="379475" indent="-379475" defTabSz="484886">
              <a:spcBef>
                <a:spcPts val="3300"/>
              </a:spcBef>
              <a:buSzPct val="50000"/>
              <a:buBlip>
                <a:blip r:embed="rId3"/>
              </a:buBlip>
              <a:defRPr sz="2988">
                <a:latin typeface="Georgia"/>
                <a:ea typeface="Georgia"/>
                <a:cs typeface="Georgia"/>
                <a:sym typeface="Georgia"/>
              </a:defRPr>
            </a:pPr>
            <a:r>
              <a:rPr lang="en-US" sz="1200" dirty="0">
                <a:latin typeface="Calibri" charset="0"/>
                <a:ea typeface="Calibri" charset="0"/>
                <a:cs typeface="Calibri" charset="0"/>
                <a:sym typeface="Georgia"/>
              </a:rPr>
              <a:t>Autism does not guarantee asexuality, nor are Autistic people’s identities always heterosexual and cisgender </a:t>
            </a:r>
          </a:p>
          <a:p>
            <a:pPr marL="379475" indent="-379475" defTabSz="484886">
              <a:spcBef>
                <a:spcPts val="3300"/>
              </a:spcBef>
              <a:buSzPct val="50000"/>
              <a:buBlip>
                <a:blip r:embed="rId3"/>
              </a:buBlip>
              <a:defRPr sz="2988">
                <a:latin typeface="Georgia"/>
                <a:ea typeface="Georgia"/>
                <a:cs typeface="Georgia"/>
                <a:sym typeface="Georgia"/>
              </a:defRPr>
            </a:pPr>
            <a:r>
              <a:rPr lang="en-US" sz="1200" dirty="0">
                <a:latin typeface="Calibri" charset="0"/>
                <a:ea typeface="Calibri" charset="0"/>
                <a:cs typeface="Calibri" charset="0"/>
                <a:sym typeface="Georgia"/>
              </a:rPr>
              <a:t>Parallel to coming out and coming out as autistic </a:t>
            </a:r>
          </a:p>
          <a:p>
            <a:pPr marL="379475" indent="-379475" defTabSz="484886">
              <a:spcBef>
                <a:spcPts val="3300"/>
              </a:spcBef>
              <a:buSzPct val="50000"/>
              <a:buBlip>
                <a:blip r:embed="rId3"/>
              </a:buBlip>
              <a:defRPr sz="2988">
                <a:latin typeface="Georgia"/>
                <a:ea typeface="Georgia"/>
                <a:cs typeface="Georgia"/>
                <a:sym typeface="Georgia"/>
              </a:defRPr>
            </a:pPr>
            <a:r>
              <a:rPr lang="en-US" sz="1200" dirty="0">
                <a:latin typeface="Calibri" charset="0"/>
                <a:ea typeface="Calibri" charset="0"/>
                <a:cs typeface="Calibri" charset="0"/>
                <a:hlinkClick r:id="rId4"/>
              </a:rPr>
              <a:t>https://www.twainbow.org/</a:t>
            </a:r>
            <a:endParaRPr lang="en-US" sz="1200" dirty="0">
              <a:latin typeface="Calibri" charset="0"/>
              <a:ea typeface="Calibri" charset="0"/>
              <a:cs typeface="Calibri" charset="0"/>
            </a:endParaRPr>
          </a:p>
          <a:p>
            <a:endParaRPr lang="en-US" dirty="0"/>
          </a:p>
        </p:txBody>
      </p:sp>
      <p:sp>
        <p:nvSpPr>
          <p:cNvPr id="4" name="Slide Number Placeholder 3"/>
          <p:cNvSpPr>
            <a:spLocks noGrp="1"/>
          </p:cNvSpPr>
          <p:nvPr>
            <p:ph type="sldNum" sz="quarter" idx="10"/>
          </p:nvPr>
        </p:nvSpPr>
        <p:spPr/>
        <p:txBody>
          <a:bodyPr/>
          <a:lstStyle/>
          <a:p>
            <a:fld id="{D5A18C68-AD54-440E-A3AB-2D04EBCE636E}" type="slidenum">
              <a:rPr lang="en-US" smtClean="0"/>
              <a:pPr/>
              <a:t>42</a:t>
            </a:fld>
            <a:endParaRPr lang="en-US"/>
          </a:p>
        </p:txBody>
      </p:sp>
      <p:sp>
        <p:nvSpPr>
          <p:cNvPr id="5" name="Date Placeholder 4"/>
          <p:cNvSpPr>
            <a:spLocks noGrp="1"/>
          </p:cNvSpPr>
          <p:nvPr>
            <p:ph type="dt" idx="11"/>
          </p:nvPr>
        </p:nvSpPr>
        <p:spPr/>
        <p:txBody>
          <a:bodyPr/>
          <a:lstStyle/>
          <a:p>
            <a:fld id="{07CB1CDD-1BAC-48A4-AD91-A1DC6608BDEB}" type="datetime1">
              <a:rPr lang="en-US" smtClean="0"/>
              <a:t>12/2/2019</a:t>
            </a:fld>
            <a:endParaRPr lang="en-US"/>
          </a:p>
        </p:txBody>
      </p:sp>
    </p:spTree>
    <p:extLst>
      <p:ext uri="{BB962C8B-B14F-4D97-AF65-F5344CB8AC3E}">
        <p14:creationId xmlns:p14="http://schemas.microsoft.com/office/powerpoint/2010/main" val="37122427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Margaret</a:t>
            </a:r>
          </a:p>
          <a:p>
            <a:endParaRPr lang="en-US" sz="1200" b="0" i="0" kern="1200" dirty="0">
              <a:solidFill>
                <a:schemeClr val="tx1"/>
              </a:solidFill>
              <a:effectLst/>
              <a:latin typeface="Times New Roman" panose="02020603050405020304" pitchFamily="18" charset="0"/>
              <a:ea typeface="+mn-ea"/>
              <a:cs typeface="+mn-cs"/>
            </a:endParaRPr>
          </a:p>
          <a:p>
            <a:endParaRPr lang="en-US" sz="1200" b="0" i="0" kern="1200" dirty="0">
              <a:solidFill>
                <a:schemeClr val="tx1"/>
              </a:solidFill>
              <a:effectLst/>
              <a:latin typeface="Times New Roman" panose="02020603050405020304" pitchFamily="18" charset="0"/>
              <a:ea typeface="+mn-ea"/>
              <a:cs typeface="+mn-cs"/>
            </a:endParaRPr>
          </a:p>
          <a:p>
            <a:r>
              <a:rPr lang="en-US" sz="1200" b="0" i="0" kern="1200" dirty="0">
                <a:solidFill>
                  <a:schemeClr val="tx1"/>
                </a:solidFill>
                <a:effectLst/>
                <a:latin typeface="Times New Roman" panose="02020603050405020304" pitchFamily="18" charset="0"/>
                <a:ea typeface="+mn-ea"/>
                <a:cs typeface="+mn-cs"/>
              </a:rPr>
              <a:t>Terri </a:t>
            </a:r>
            <a:r>
              <a:rPr lang="en-US" sz="1200" b="0" i="0" kern="1200" dirty="0" err="1">
                <a:solidFill>
                  <a:schemeClr val="tx1"/>
                </a:solidFill>
                <a:effectLst/>
                <a:latin typeface="Times New Roman" panose="02020603050405020304" pitchFamily="18" charset="0"/>
                <a:ea typeface="+mn-ea"/>
                <a:cs typeface="+mn-cs"/>
              </a:rPr>
              <a:t>Couwenhoven</a:t>
            </a:r>
            <a:r>
              <a:rPr lang="en-US" sz="1200" b="0" i="0" kern="1200" dirty="0">
                <a:solidFill>
                  <a:schemeClr val="tx1"/>
                </a:solidFill>
                <a:effectLst/>
                <a:latin typeface="Times New Roman" panose="02020603050405020304" pitchFamily="18" charset="0"/>
                <a:ea typeface="+mn-ea"/>
                <a:cs typeface="+mn-cs"/>
              </a:rPr>
              <a:t> MS, CSE is a well known sex educator and author, specializing in the design and implementation of sexuality programs and resources for people with cognitive disabilities, their parents, and the professionals who support them.  Her gentle, matter-of-fact approach combined with extensive knowledge and experience make her a popular speaker with self advocates, parents and professionals around the </a:t>
            </a:r>
            <a:r>
              <a:rPr lang="en-US" sz="1200" b="0" i="0" kern="1200" dirty="0" err="1">
                <a:solidFill>
                  <a:schemeClr val="tx1"/>
                </a:solidFill>
                <a:effectLst/>
                <a:latin typeface="Times New Roman" panose="02020603050405020304" pitchFamily="18" charset="0"/>
                <a:ea typeface="+mn-ea"/>
                <a:cs typeface="+mn-cs"/>
              </a:rPr>
              <a:t>country.Yes</a:t>
            </a:r>
            <a:r>
              <a:rPr lang="en-US" sz="1200" b="0" i="0" kern="1200" dirty="0">
                <a:solidFill>
                  <a:schemeClr val="tx1"/>
                </a:solidFill>
                <a:effectLst/>
                <a:latin typeface="Times New Roman" panose="02020603050405020304" pitchFamily="18" charset="0"/>
                <a:ea typeface="+mn-ea"/>
                <a:cs typeface="+mn-cs"/>
              </a:rPr>
              <a:t>, we do have sexual rights. But with rights comes responsibility! Here are your responsibilities </a:t>
            </a:r>
            <a:r>
              <a:rPr lang="en-US" sz="1200" b="0" i="0" u="sng" kern="1200" dirty="0">
                <a:solidFill>
                  <a:schemeClr val="tx1"/>
                </a:solidFill>
                <a:effectLst/>
                <a:latin typeface="Times New Roman" panose="02020603050405020304" pitchFamily="18" charset="0"/>
                <a:ea typeface="+mn-ea"/>
                <a:cs typeface="+mn-cs"/>
              </a:rPr>
              <a:t>IF</a:t>
            </a:r>
            <a:r>
              <a:rPr lang="en-US" sz="1200" b="0" i="0" kern="1200" dirty="0">
                <a:solidFill>
                  <a:schemeClr val="tx1"/>
                </a:solidFill>
                <a:effectLst/>
                <a:latin typeface="Times New Roman" panose="02020603050405020304" pitchFamily="18" charset="0"/>
                <a:ea typeface="+mn-ea"/>
                <a:cs typeface="+mn-cs"/>
              </a:rPr>
              <a:t> you choose to have sex…</a:t>
            </a:r>
          </a:p>
          <a:p>
            <a:endParaRPr lang="en-US" sz="1200" b="0" i="0" kern="1200" dirty="0">
              <a:solidFill>
                <a:schemeClr val="tx1"/>
              </a:solidFill>
              <a:effectLst/>
              <a:latin typeface="Times New Roman" panose="02020603050405020304" pitchFamily="18" charset="0"/>
              <a:ea typeface="+mn-ea"/>
              <a:cs typeface="+mn-cs"/>
            </a:endParaRPr>
          </a:p>
          <a:p>
            <a:r>
              <a:rPr lang="en-US" sz="1200" b="0" i="0" kern="1200" dirty="0">
                <a:solidFill>
                  <a:schemeClr val="tx1"/>
                </a:solidFill>
                <a:effectLst/>
                <a:latin typeface="Times New Roman" panose="02020603050405020304" pitchFamily="18" charset="0"/>
                <a:ea typeface="+mn-ea"/>
                <a:cs typeface="+mn-cs"/>
              </a:rPr>
              <a:t>Privacy– No sex by yourself or with anyone else without privacy! Having privacy means you have a closed and locked door, where no one can SEE or HEAR you.</a:t>
            </a:r>
          </a:p>
          <a:p>
            <a:r>
              <a:rPr lang="en-US" sz="1200" b="0" i="0" kern="1200" dirty="0">
                <a:solidFill>
                  <a:schemeClr val="tx1"/>
                </a:solidFill>
                <a:effectLst/>
                <a:latin typeface="Times New Roman" panose="02020603050405020304" pitchFamily="18" charset="0"/>
                <a:ea typeface="+mn-ea"/>
                <a:cs typeface="+mn-cs"/>
              </a:rPr>
              <a:t>Permission– No sex with anyone who does NOT agree or is UNABLE to agree. Both people HAVE to say yes!</a:t>
            </a:r>
          </a:p>
          <a:p>
            <a:r>
              <a:rPr lang="en-US" sz="1200" b="0" i="0" kern="1200" dirty="0">
                <a:solidFill>
                  <a:schemeClr val="tx1"/>
                </a:solidFill>
                <a:effectLst/>
                <a:latin typeface="Times New Roman" panose="02020603050405020304" pitchFamily="18" charset="0"/>
                <a:ea typeface="+mn-ea"/>
                <a:cs typeface="+mn-cs"/>
              </a:rPr>
              <a:t>Protection– No sex without trying to protect yourself by using condoms and plastic barriers. This </a:t>
            </a:r>
            <a:r>
              <a:rPr lang="en-US" sz="1200" b="0" i="0" u="sng" kern="1200" dirty="0">
                <a:solidFill>
                  <a:schemeClr val="tx1"/>
                </a:solidFill>
                <a:effectLst/>
                <a:latin typeface="Times New Roman" panose="02020603050405020304" pitchFamily="18" charset="0"/>
                <a:ea typeface="+mn-ea"/>
                <a:cs typeface="+mn-cs"/>
              </a:rPr>
              <a:t>may</a:t>
            </a:r>
            <a:r>
              <a:rPr lang="en-US" sz="1200" b="0" i="0" kern="1200" dirty="0">
                <a:solidFill>
                  <a:schemeClr val="tx1"/>
                </a:solidFill>
                <a:effectLst/>
                <a:latin typeface="Times New Roman" panose="02020603050405020304" pitchFamily="18" charset="0"/>
                <a:ea typeface="+mn-ea"/>
                <a:cs typeface="+mn-cs"/>
              </a:rPr>
              <a:t> keep you from getting an STD, or sexually transmitted disease. Condoms may also keep you from getting pregnant.</a:t>
            </a:r>
          </a:p>
          <a:p>
            <a:r>
              <a:rPr lang="en-US" sz="1200" b="0" i="0" kern="1200" dirty="0">
                <a:solidFill>
                  <a:schemeClr val="tx1"/>
                </a:solidFill>
                <a:effectLst/>
                <a:latin typeface="Times New Roman" panose="02020603050405020304" pitchFamily="18" charset="0"/>
                <a:ea typeface="+mn-ea"/>
                <a:cs typeface="+mn-cs"/>
              </a:rPr>
              <a:t>Person 18 or older– No sex with </a:t>
            </a:r>
            <a:r>
              <a:rPr lang="en-US" sz="1200" b="0" i="0" u="sng" kern="1200" dirty="0">
                <a:solidFill>
                  <a:schemeClr val="tx1"/>
                </a:solidFill>
                <a:effectLst/>
                <a:latin typeface="Times New Roman" panose="02020603050405020304" pitchFamily="18" charset="0"/>
                <a:ea typeface="+mn-ea"/>
                <a:cs typeface="+mn-cs"/>
              </a:rPr>
              <a:t>anyone</a:t>
            </a:r>
            <a:r>
              <a:rPr lang="en-US" sz="1200" b="0" i="0" kern="1200" dirty="0">
                <a:solidFill>
                  <a:schemeClr val="tx1"/>
                </a:solidFill>
                <a:effectLst/>
                <a:latin typeface="Times New Roman" panose="02020603050405020304" pitchFamily="18" charset="0"/>
                <a:ea typeface="+mn-ea"/>
                <a:cs typeface="+mn-cs"/>
              </a:rPr>
              <a:t> who is 17 years or younger, children or teenagers. Even if they say yes, it still against the law!</a:t>
            </a:r>
          </a:p>
          <a:p>
            <a:r>
              <a:rPr lang="en-US" sz="1200" b="0" i="0" kern="1200" dirty="0">
                <a:solidFill>
                  <a:schemeClr val="tx1"/>
                </a:solidFill>
                <a:effectLst/>
                <a:latin typeface="Times New Roman" panose="02020603050405020304" pitchFamily="18" charset="0"/>
                <a:ea typeface="+mn-ea"/>
                <a:cs typeface="+mn-cs"/>
              </a:rPr>
              <a:t>If you follow The Four P's while having a sexual relationship, you will be LEGAL and SAFE.</a:t>
            </a:r>
          </a:p>
          <a:p>
            <a:endParaRPr lang="en-US" dirty="0"/>
          </a:p>
        </p:txBody>
      </p:sp>
      <p:sp>
        <p:nvSpPr>
          <p:cNvPr id="4" name="Slide Number Placeholder 3"/>
          <p:cNvSpPr>
            <a:spLocks noGrp="1"/>
          </p:cNvSpPr>
          <p:nvPr>
            <p:ph type="sldNum" sz="quarter" idx="10"/>
          </p:nvPr>
        </p:nvSpPr>
        <p:spPr/>
        <p:txBody>
          <a:bodyPr/>
          <a:lstStyle/>
          <a:p>
            <a:fld id="{D5A18C68-AD54-440E-A3AB-2D04EBCE636E}" type="slidenum">
              <a:rPr lang="en-US" smtClean="0"/>
              <a:pPr/>
              <a:t>43</a:t>
            </a:fld>
            <a:endParaRPr lang="en-US"/>
          </a:p>
        </p:txBody>
      </p:sp>
      <p:sp>
        <p:nvSpPr>
          <p:cNvPr id="5" name="Date Placeholder 4"/>
          <p:cNvSpPr>
            <a:spLocks noGrp="1"/>
          </p:cNvSpPr>
          <p:nvPr>
            <p:ph type="dt" idx="11"/>
          </p:nvPr>
        </p:nvSpPr>
        <p:spPr/>
        <p:txBody>
          <a:bodyPr/>
          <a:lstStyle/>
          <a:p>
            <a:fld id="{D3B450BF-8A09-42B4-B562-D27DDBBE13C5}" type="datetime1">
              <a:rPr lang="en-US" smtClean="0"/>
              <a:t>12/2/2019</a:t>
            </a:fld>
            <a:endParaRPr lang="en-US"/>
          </a:p>
        </p:txBody>
      </p:sp>
    </p:spTree>
    <p:extLst>
      <p:ext uri="{BB962C8B-B14F-4D97-AF65-F5344CB8AC3E}">
        <p14:creationId xmlns:p14="http://schemas.microsoft.com/office/powerpoint/2010/main" val="26258524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Margaret</a:t>
            </a:r>
          </a:p>
          <a:p>
            <a:endParaRPr lang="en-US" dirty="0"/>
          </a:p>
          <a:p>
            <a:r>
              <a:rPr lang="en-US" dirty="0"/>
              <a:t>How is this</a:t>
            </a:r>
            <a:r>
              <a:rPr lang="en-US" baseline="0" dirty="0"/>
              <a:t> sex ed tailored to people with I/DD?</a:t>
            </a:r>
          </a:p>
          <a:p>
            <a:pPr marL="173079" indent="-173079">
              <a:buFont typeface="Arial" panose="020B0604020202020204" pitchFamily="34" charset="0"/>
              <a:buChar char="•"/>
            </a:pPr>
            <a:r>
              <a:rPr lang="en-US" baseline="0" dirty="0"/>
              <a:t>No more than 3:1 ratio of instructors to youth</a:t>
            </a:r>
          </a:p>
          <a:p>
            <a:pPr marL="173079" indent="-173079">
              <a:buFont typeface="Arial" panose="020B0604020202020204" pitchFamily="34" charset="0"/>
              <a:buChar char="•"/>
            </a:pPr>
            <a:r>
              <a:rPr lang="en-US" baseline="0" dirty="0"/>
              <a:t>Caregiver/Parents – we will touch on momentarily</a:t>
            </a:r>
          </a:p>
          <a:p>
            <a:pPr marL="173079" indent="-173079">
              <a:buFont typeface="Arial" panose="020B0604020202020204" pitchFamily="34" charset="0"/>
              <a:buChar char="•"/>
            </a:pPr>
            <a:r>
              <a:rPr lang="en-US" baseline="0" dirty="0"/>
              <a:t>Multi-modal Learning</a:t>
            </a:r>
          </a:p>
          <a:p>
            <a:pPr marL="173079" indent="-173079">
              <a:buFont typeface="Arial" panose="020B0604020202020204" pitchFamily="34" charset="0"/>
              <a:buChar char="•"/>
            </a:pPr>
            <a:r>
              <a:rPr lang="en-US" baseline="0" dirty="0"/>
              <a:t>Slower Pace – repetition of concepts, visual supports, modeling and role plays for practice, social behavior mapping for decision making</a:t>
            </a:r>
          </a:p>
          <a:p>
            <a:pPr marL="173079" indent="-173079">
              <a:buFont typeface="Arial" panose="020B0604020202020204" pitchFamily="34" charset="0"/>
              <a:buChar char="•"/>
            </a:pPr>
            <a:r>
              <a:rPr lang="en-US" baseline="0" dirty="0"/>
              <a:t>Teachable Moments – we will touch on later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5A18C68-AD54-440E-A3AB-2D04EBCE636E}" type="slidenum">
              <a:rPr lang="en-US" smtClean="0"/>
              <a:pPr/>
              <a:t>44</a:t>
            </a:fld>
            <a:endParaRPr lang="en-US"/>
          </a:p>
        </p:txBody>
      </p:sp>
      <p:sp>
        <p:nvSpPr>
          <p:cNvPr id="5" name="Date Placeholder 4"/>
          <p:cNvSpPr>
            <a:spLocks noGrp="1"/>
          </p:cNvSpPr>
          <p:nvPr>
            <p:ph type="dt" idx="11"/>
          </p:nvPr>
        </p:nvSpPr>
        <p:spPr/>
        <p:txBody>
          <a:bodyPr/>
          <a:lstStyle/>
          <a:p>
            <a:fld id="{EC579B62-F825-4D31-B12A-3865AEDAB8E2}" type="datetime1">
              <a:rPr lang="en-US" smtClean="0"/>
              <a:t>12/2/2019</a:t>
            </a:fld>
            <a:endParaRPr lang="en-US"/>
          </a:p>
        </p:txBody>
      </p:sp>
    </p:spTree>
    <p:extLst>
      <p:ext uri="{BB962C8B-B14F-4D97-AF65-F5344CB8AC3E}">
        <p14:creationId xmlns:p14="http://schemas.microsoft.com/office/powerpoint/2010/main" val="33564831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Margaret</a:t>
            </a:r>
          </a:p>
          <a:p>
            <a:endParaRPr lang="en-US" dirty="0"/>
          </a:p>
        </p:txBody>
      </p:sp>
      <p:sp>
        <p:nvSpPr>
          <p:cNvPr id="4" name="Slide Number Placeholder 3"/>
          <p:cNvSpPr>
            <a:spLocks noGrp="1"/>
          </p:cNvSpPr>
          <p:nvPr>
            <p:ph type="sldNum" sz="quarter" idx="10"/>
          </p:nvPr>
        </p:nvSpPr>
        <p:spPr/>
        <p:txBody>
          <a:bodyPr/>
          <a:lstStyle/>
          <a:p>
            <a:fld id="{D5A18C68-AD54-440E-A3AB-2D04EBCE636E}" type="slidenum">
              <a:rPr lang="en-US" smtClean="0"/>
              <a:pPr/>
              <a:t>48</a:t>
            </a:fld>
            <a:endParaRPr lang="en-US"/>
          </a:p>
        </p:txBody>
      </p:sp>
      <p:sp>
        <p:nvSpPr>
          <p:cNvPr id="5" name="Date Placeholder 4"/>
          <p:cNvSpPr>
            <a:spLocks noGrp="1"/>
          </p:cNvSpPr>
          <p:nvPr>
            <p:ph type="dt" idx="11"/>
          </p:nvPr>
        </p:nvSpPr>
        <p:spPr/>
        <p:txBody>
          <a:bodyPr/>
          <a:lstStyle/>
          <a:p>
            <a:fld id="{350867B8-215F-43E7-B74B-1DB7F4D4B914}" type="datetime1">
              <a:rPr lang="en-US" smtClean="0"/>
              <a:t>12/2/2019</a:t>
            </a:fld>
            <a:endParaRPr lang="en-US"/>
          </a:p>
        </p:txBody>
      </p:sp>
    </p:spTree>
    <p:extLst>
      <p:ext uri="{BB962C8B-B14F-4D97-AF65-F5344CB8AC3E}">
        <p14:creationId xmlns:p14="http://schemas.microsoft.com/office/powerpoint/2010/main" val="4337830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Margaret</a:t>
            </a:r>
          </a:p>
          <a:p>
            <a:endParaRPr lang="en-US" dirty="0"/>
          </a:p>
        </p:txBody>
      </p:sp>
      <p:sp>
        <p:nvSpPr>
          <p:cNvPr id="4" name="Date Placeholder 3"/>
          <p:cNvSpPr>
            <a:spLocks noGrp="1"/>
          </p:cNvSpPr>
          <p:nvPr>
            <p:ph type="dt" idx="10"/>
          </p:nvPr>
        </p:nvSpPr>
        <p:spPr/>
        <p:txBody>
          <a:bodyPr/>
          <a:lstStyle/>
          <a:p>
            <a:fld id="{903218AF-ED21-45A8-A58D-D9EB1A69596D}" type="datetime1">
              <a:rPr lang="en-US" smtClean="0"/>
              <a:t>12/2/2019</a:t>
            </a:fld>
            <a:endParaRPr lang="en-US"/>
          </a:p>
        </p:txBody>
      </p:sp>
      <p:sp>
        <p:nvSpPr>
          <p:cNvPr id="5" name="Slide Number Placeholder 4"/>
          <p:cNvSpPr>
            <a:spLocks noGrp="1"/>
          </p:cNvSpPr>
          <p:nvPr>
            <p:ph type="sldNum" sz="quarter" idx="11"/>
          </p:nvPr>
        </p:nvSpPr>
        <p:spPr/>
        <p:txBody>
          <a:bodyPr/>
          <a:lstStyle/>
          <a:p>
            <a:fld id="{D5A18C68-AD54-440E-A3AB-2D04EBCE636E}" type="slidenum">
              <a:rPr lang="en-US" smtClean="0"/>
              <a:pPr/>
              <a:t>49</a:t>
            </a:fld>
            <a:endParaRPr lang="en-US"/>
          </a:p>
        </p:txBody>
      </p:sp>
    </p:spTree>
    <p:extLst>
      <p:ext uri="{BB962C8B-B14F-4D97-AF65-F5344CB8AC3E}">
        <p14:creationId xmlns:p14="http://schemas.microsoft.com/office/powerpoint/2010/main" val="19146633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Garci</a:t>
            </a:r>
            <a:r>
              <a:rPr lang="en-US" sz="1200" b="1" kern="1200" baseline="0" dirty="0">
                <a:solidFill>
                  <a:schemeClr val="tx1"/>
                </a:solidFill>
                <a:latin typeface="+mn-lt"/>
                <a:ea typeface="+mn-ea"/>
                <a:cs typeface="+mn-cs"/>
              </a:rPr>
              <a:t>a </a:t>
            </a:r>
            <a:r>
              <a:rPr lang="en-US" sz="1200" b="1" kern="1200" dirty="0">
                <a:solidFill>
                  <a:schemeClr val="tx1"/>
                </a:solidFill>
                <a:latin typeface="+mn-lt"/>
                <a:ea typeface="+mn-ea"/>
                <a:cs typeface="+mn-cs"/>
              </a:rPr>
              <a:t>Winner, M. (2007) Social Behavior Mapping</a:t>
            </a:r>
            <a:endParaRPr lang="en-US" dirty="0"/>
          </a:p>
        </p:txBody>
      </p:sp>
      <p:sp>
        <p:nvSpPr>
          <p:cNvPr id="4" name="Slide Number Placeholder 3"/>
          <p:cNvSpPr>
            <a:spLocks noGrp="1"/>
          </p:cNvSpPr>
          <p:nvPr>
            <p:ph type="sldNum" sz="quarter" idx="10"/>
          </p:nvPr>
        </p:nvSpPr>
        <p:spPr/>
        <p:txBody>
          <a:bodyPr/>
          <a:lstStyle/>
          <a:p>
            <a:pPr>
              <a:defRPr/>
            </a:pPr>
            <a:fld id="{4E163C4C-CCB2-4B24-AB45-2D1D11AEC56B}" type="slidenum">
              <a:rPr lang="en-US" smtClean="0"/>
              <a:pPr>
                <a:defRPr/>
              </a:pPr>
              <a:t>50</a:t>
            </a:fld>
            <a:endParaRPr lang="en-US" dirty="0"/>
          </a:p>
        </p:txBody>
      </p:sp>
    </p:spTree>
    <p:extLst>
      <p:ext uri="{BB962C8B-B14F-4D97-AF65-F5344CB8AC3E}">
        <p14:creationId xmlns:p14="http://schemas.microsoft.com/office/powerpoint/2010/main" val="2782445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Margaret</a:t>
            </a:r>
          </a:p>
          <a:p>
            <a:endParaRPr lang="en-US" dirty="0"/>
          </a:p>
        </p:txBody>
      </p:sp>
      <p:sp>
        <p:nvSpPr>
          <p:cNvPr id="4" name="Date Placeholder 3"/>
          <p:cNvSpPr>
            <a:spLocks noGrp="1"/>
          </p:cNvSpPr>
          <p:nvPr>
            <p:ph type="dt" idx="10"/>
          </p:nvPr>
        </p:nvSpPr>
        <p:spPr/>
        <p:txBody>
          <a:bodyPr/>
          <a:lstStyle/>
          <a:p>
            <a:fld id="{903218AF-ED21-45A8-A58D-D9EB1A69596D}" type="datetime1">
              <a:rPr lang="en-US" smtClean="0"/>
              <a:t>12/2/2019</a:t>
            </a:fld>
            <a:endParaRPr lang="en-US"/>
          </a:p>
        </p:txBody>
      </p:sp>
      <p:sp>
        <p:nvSpPr>
          <p:cNvPr id="5" name="Slide Number Placeholder 4"/>
          <p:cNvSpPr>
            <a:spLocks noGrp="1"/>
          </p:cNvSpPr>
          <p:nvPr>
            <p:ph type="sldNum" sz="quarter" idx="11"/>
          </p:nvPr>
        </p:nvSpPr>
        <p:spPr/>
        <p:txBody>
          <a:bodyPr/>
          <a:lstStyle/>
          <a:p>
            <a:fld id="{D5A18C68-AD54-440E-A3AB-2D04EBCE636E}" type="slidenum">
              <a:rPr lang="en-US" smtClean="0"/>
              <a:pPr/>
              <a:t>52</a:t>
            </a:fld>
            <a:endParaRPr lang="en-US"/>
          </a:p>
        </p:txBody>
      </p:sp>
    </p:spTree>
    <p:extLst>
      <p:ext uri="{BB962C8B-B14F-4D97-AF65-F5344CB8AC3E}">
        <p14:creationId xmlns:p14="http://schemas.microsoft.com/office/powerpoint/2010/main" val="834456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Margaret</a:t>
            </a:r>
          </a:p>
          <a:p>
            <a:endParaRPr lang="en-US" dirty="0"/>
          </a:p>
          <a:p>
            <a:endParaRPr lang="en-US" dirty="0"/>
          </a:p>
          <a:p>
            <a:pPr marL="175173" indent="-175173">
              <a:buFont typeface="Arial" panose="020B0604020202020204" pitchFamily="34" charset="0"/>
              <a:buChar char="•"/>
            </a:pPr>
            <a:r>
              <a:rPr lang="en-US" dirty="0"/>
              <a:t>Taught</a:t>
            </a:r>
            <a:r>
              <a:rPr lang="en-US" baseline="0" dirty="0"/>
              <a:t> in terms of emotional regulation – self control activity, A 5 is Against the Law</a:t>
            </a:r>
          </a:p>
          <a:p>
            <a:pPr marL="175173" indent="-175173">
              <a:buFont typeface="Arial" panose="020B0604020202020204" pitchFamily="34" charset="0"/>
              <a:buChar char="•"/>
            </a:pPr>
            <a:r>
              <a:rPr lang="en-US" baseline="0" dirty="0"/>
              <a:t>Refer to youth social skills activities, Florida Social Skills handouts</a:t>
            </a:r>
          </a:p>
          <a:p>
            <a:pPr marL="175173" indent="-175173" defTabSz="934256">
              <a:buFont typeface="Arial" panose="020B0604020202020204" pitchFamily="34" charset="0"/>
              <a:buChar char="•"/>
              <a:defRPr/>
            </a:pPr>
            <a:r>
              <a:rPr lang="en-US" baseline="0" dirty="0"/>
              <a:t>Consent - </a:t>
            </a:r>
            <a:r>
              <a:rPr lang="en-US" dirty="0"/>
              <a:t>Informed consent means that the person is aware not just of their rights but also their responsibilities. Both parties are expected to fully understand how women get pregnant, methods of birth control, sexually transmitted diseases, how to use a condom, be able to define sexual abuse, and can say “No” appropriately and effectively. </a:t>
            </a:r>
          </a:p>
          <a:p>
            <a:pPr marL="642301" lvl="1" indent="-175173">
              <a:buFont typeface="Arial" panose="020B0604020202020204" pitchFamily="34" charset="0"/>
              <a:buChar char="•"/>
            </a:pPr>
            <a:r>
              <a:rPr lang="en-US" dirty="0"/>
              <a:t>Tickling rough housing – stop when they say no</a:t>
            </a:r>
          </a:p>
          <a:p>
            <a:pPr marL="642301" lvl="1" indent="-175173">
              <a:buFont typeface="Arial" panose="020B0604020202020204" pitchFamily="34" charset="0"/>
              <a:buChar char="•"/>
            </a:pPr>
            <a:r>
              <a:rPr lang="en-US" dirty="0"/>
              <a:t>Contradicting their feelings – if they say “I’m hungry</a:t>
            </a:r>
            <a:r>
              <a:rPr lang="en-US" baseline="0" dirty="0"/>
              <a:t>” and we say “No, you’re not. You just ate.”</a:t>
            </a:r>
            <a:endParaRPr lang="en-US" dirty="0"/>
          </a:p>
        </p:txBody>
      </p:sp>
      <p:sp>
        <p:nvSpPr>
          <p:cNvPr id="4" name="Slide Number Placeholder 3"/>
          <p:cNvSpPr>
            <a:spLocks noGrp="1"/>
          </p:cNvSpPr>
          <p:nvPr>
            <p:ph type="sldNum" sz="quarter" idx="10"/>
          </p:nvPr>
        </p:nvSpPr>
        <p:spPr/>
        <p:txBody>
          <a:bodyPr/>
          <a:lstStyle/>
          <a:p>
            <a:fld id="{3A0461F6-4A11-4C2B-A06D-5354593EECFE}" type="slidenum">
              <a:rPr lang="en-US" smtClean="0"/>
              <a:t>53</a:t>
            </a:fld>
            <a:endParaRPr lang="en-US"/>
          </a:p>
        </p:txBody>
      </p:sp>
      <p:sp>
        <p:nvSpPr>
          <p:cNvPr id="5" name="Date Placeholder 4"/>
          <p:cNvSpPr>
            <a:spLocks noGrp="1"/>
          </p:cNvSpPr>
          <p:nvPr>
            <p:ph type="dt" idx="11"/>
          </p:nvPr>
        </p:nvSpPr>
        <p:spPr/>
        <p:txBody>
          <a:bodyPr/>
          <a:lstStyle/>
          <a:p>
            <a:fld id="{FA685840-D791-464E-87B4-9DC3D47DD684}" type="datetime1">
              <a:rPr lang="en-US" smtClean="0"/>
              <a:t>12/2/2019</a:t>
            </a:fld>
            <a:endParaRPr lang="en-US"/>
          </a:p>
        </p:txBody>
      </p:sp>
    </p:spTree>
    <p:extLst>
      <p:ext uri="{BB962C8B-B14F-4D97-AF65-F5344CB8AC3E}">
        <p14:creationId xmlns:p14="http://schemas.microsoft.com/office/powerpoint/2010/main" val="6336306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Margaret</a:t>
            </a:r>
          </a:p>
          <a:p>
            <a:endParaRPr lang="en-US" dirty="0"/>
          </a:p>
        </p:txBody>
      </p:sp>
      <p:sp>
        <p:nvSpPr>
          <p:cNvPr id="4" name="Date Placeholder 3"/>
          <p:cNvSpPr>
            <a:spLocks noGrp="1"/>
          </p:cNvSpPr>
          <p:nvPr>
            <p:ph type="dt" idx="1"/>
          </p:nvPr>
        </p:nvSpPr>
        <p:spPr/>
        <p:txBody>
          <a:bodyPr/>
          <a:lstStyle/>
          <a:p>
            <a:fld id="{903218AF-ED21-45A8-A58D-D9EB1A69596D}" type="datetime1">
              <a:rPr lang="en-US" smtClean="0"/>
              <a:t>12/2/2019</a:t>
            </a:fld>
            <a:endParaRPr lang="en-US"/>
          </a:p>
        </p:txBody>
      </p:sp>
      <p:sp>
        <p:nvSpPr>
          <p:cNvPr id="5" name="Slide Number Placeholder 4"/>
          <p:cNvSpPr>
            <a:spLocks noGrp="1"/>
          </p:cNvSpPr>
          <p:nvPr>
            <p:ph type="sldNum" sz="quarter" idx="5"/>
          </p:nvPr>
        </p:nvSpPr>
        <p:spPr/>
        <p:txBody>
          <a:bodyPr/>
          <a:lstStyle/>
          <a:p>
            <a:fld id="{D5A18C68-AD54-440E-A3AB-2D04EBCE636E}" type="slidenum">
              <a:rPr lang="en-US" smtClean="0"/>
              <a:pPr/>
              <a:t>54</a:t>
            </a:fld>
            <a:endParaRPr lang="en-US"/>
          </a:p>
        </p:txBody>
      </p:sp>
    </p:spTree>
    <p:extLst>
      <p:ext uri="{BB962C8B-B14F-4D97-AF65-F5344CB8AC3E}">
        <p14:creationId xmlns:p14="http://schemas.microsoft.com/office/powerpoint/2010/main" val="215292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Morgan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panose="02020603050405020304" pitchFamily="18" charset="0"/>
                <a:ea typeface="+mn-ea"/>
                <a:cs typeface="+mn-cs"/>
              </a:rPr>
              <a:t>The rate of sexual assault and rape has fallen 63% since 1993, from a rate of 4.3 assaults per 1,000 people in 1993, to 1.2 per 1000 in 2016.</a:t>
            </a:r>
            <a:r>
              <a:rPr lang="en-US" sz="1200" b="0" i="0" kern="1200" baseline="30000" dirty="0">
                <a:solidFill>
                  <a:schemeClr val="tx1"/>
                </a:solidFill>
                <a:effectLst/>
                <a:latin typeface="Times New Roman" panose="02020603050405020304" pitchFamily="18" charset="0"/>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30000" dirty="0">
              <a:solidFill>
                <a:schemeClr val="tx1"/>
              </a:solidFill>
              <a:effectLst/>
              <a:latin typeface="Times New Roman" panose="02020603050405020304" pitchFamily="18" charset="0"/>
              <a:ea typeface="+mn-ea"/>
              <a:cs typeface="+mn-cs"/>
            </a:endParaRPr>
          </a:p>
          <a:p>
            <a:pPr fontAlgn="base"/>
            <a:r>
              <a:rPr lang="en-US" sz="1200" b="0" i="0" kern="1200" dirty="0">
                <a:solidFill>
                  <a:schemeClr val="tx1"/>
                </a:solidFill>
                <a:effectLst/>
                <a:latin typeface="Times New Roman" panose="02020603050405020304" pitchFamily="18" charset="0"/>
                <a:ea typeface="+mn-ea"/>
                <a:cs typeface="+mn-cs"/>
              </a:rPr>
              <a:t>RAINN (Rape, Abuse &amp; Incest National Network) is the nation's largest anti-sexual violence organization. RAINN created and operates the National Sexual Assault Hotline (800.656.HOPE, </a:t>
            </a:r>
            <a:r>
              <a:rPr lang="en-US" sz="1200" b="1" i="0" u="sng" kern="1200" dirty="0">
                <a:solidFill>
                  <a:schemeClr val="tx1"/>
                </a:solidFill>
                <a:effectLst/>
                <a:latin typeface="Times New Roman" panose="02020603050405020304" pitchFamily="18" charset="0"/>
                <a:ea typeface="+mn-ea"/>
                <a:cs typeface="+mn-cs"/>
                <a:hlinkClick r:id="rId3"/>
              </a:rPr>
              <a:t>online.rainn.org</a:t>
            </a:r>
            <a:r>
              <a:rPr lang="en-US" sz="1200" b="0" i="0" kern="1200" dirty="0">
                <a:solidFill>
                  <a:schemeClr val="tx1"/>
                </a:solidFill>
                <a:effectLst/>
                <a:latin typeface="Times New Roman" panose="02020603050405020304" pitchFamily="18" charset="0"/>
                <a:ea typeface="+mn-ea"/>
                <a:cs typeface="+mn-cs"/>
              </a:rPr>
              <a:t> y </a:t>
            </a:r>
            <a:r>
              <a:rPr lang="en-US" sz="1200" b="1" i="0" u="sng" kern="1200" dirty="0">
                <a:solidFill>
                  <a:schemeClr val="tx1"/>
                </a:solidFill>
                <a:effectLst/>
                <a:latin typeface="Times New Roman" panose="02020603050405020304" pitchFamily="18" charset="0"/>
                <a:ea typeface="+mn-ea"/>
                <a:cs typeface="+mn-cs"/>
                <a:hlinkClick r:id="rId4"/>
              </a:rPr>
              <a:t>rainn.org/es</a:t>
            </a:r>
            <a:r>
              <a:rPr lang="en-US" sz="1200" b="0" i="0" kern="1200" dirty="0">
                <a:solidFill>
                  <a:schemeClr val="tx1"/>
                </a:solidFill>
                <a:effectLst/>
                <a:latin typeface="Times New Roman" panose="02020603050405020304" pitchFamily="18" charset="0"/>
                <a:ea typeface="+mn-ea"/>
                <a:cs typeface="+mn-cs"/>
              </a:rPr>
              <a:t>) in partnership with more than 1,000 local sexual assault service providers across the country and operates the DoD Safe Helpline for the Department of Defense. RAINN also carries out programs to prevent sexual violence, help survivors, and ensure that perpetrators are brought to justice.</a:t>
            </a:r>
          </a:p>
          <a:p>
            <a:br>
              <a:rPr lang="en-US" dirty="0"/>
            </a:br>
            <a:endParaRPr lang="en-US" sz="1200" b="0" i="0" kern="1200" dirty="0">
              <a:solidFill>
                <a:schemeClr val="tx1"/>
              </a:solidFill>
              <a:effectLst/>
              <a:latin typeface="Times New Roman" panose="02020603050405020304"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D5A18C68-AD54-440E-A3AB-2D04EBCE636E}" type="slidenum">
              <a:rPr lang="en-US" smtClean="0"/>
              <a:pPr/>
              <a:t>6</a:t>
            </a:fld>
            <a:endParaRPr lang="en-US"/>
          </a:p>
        </p:txBody>
      </p:sp>
      <p:sp>
        <p:nvSpPr>
          <p:cNvPr id="5" name="Date Placeholder 4"/>
          <p:cNvSpPr>
            <a:spLocks noGrp="1"/>
          </p:cNvSpPr>
          <p:nvPr>
            <p:ph type="dt" idx="11"/>
          </p:nvPr>
        </p:nvSpPr>
        <p:spPr/>
        <p:txBody>
          <a:bodyPr/>
          <a:lstStyle/>
          <a:p>
            <a:fld id="{1DF766DA-9758-4164-8EC4-520CA037BE18}" type="datetime1">
              <a:rPr lang="en-US" smtClean="0"/>
              <a:t>12/2/2019</a:t>
            </a:fld>
            <a:endParaRPr lang="en-US"/>
          </a:p>
        </p:txBody>
      </p:sp>
    </p:spTree>
    <p:extLst>
      <p:ext uri="{BB962C8B-B14F-4D97-AF65-F5344CB8AC3E}">
        <p14:creationId xmlns:p14="http://schemas.microsoft.com/office/powerpoint/2010/main" val="391534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Margaret</a:t>
            </a:r>
          </a:p>
          <a:p>
            <a:pPr fontAlgn="base"/>
            <a:endParaRPr lang="en-US" sz="1200" b="0" i="0" kern="1200" dirty="0">
              <a:solidFill>
                <a:schemeClr val="tx1"/>
              </a:solidFill>
              <a:effectLst/>
              <a:latin typeface="Times New Roman" panose="02020603050405020304" pitchFamily="18" charset="0"/>
              <a:ea typeface="+mn-ea"/>
              <a:cs typeface="+mn-cs"/>
            </a:endParaRPr>
          </a:p>
          <a:p>
            <a:pPr fontAlgn="base"/>
            <a:endParaRPr lang="en-US" sz="1200" b="0" i="0" kern="1200" dirty="0">
              <a:solidFill>
                <a:schemeClr val="tx1"/>
              </a:solidFill>
              <a:effectLst/>
              <a:latin typeface="Times New Roman" panose="02020603050405020304" pitchFamily="18" charset="0"/>
              <a:ea typeface="+mn-ea"/>
              <a:cs typeface="+mn-cs"/>
            </a:endParaRPr>
          </a:p>
          <a:p>
            <a:pPr fontAlgn="base"/>
            <a:endParaRPr lang="en-US" sz="1200" b="0" i="0" kern="1200" dirty="0">
              <a:solidFill>
                <a:schemeClr val="tx1"/>
              </a:solidFill>
              <a:effectLst/>
              <a:latin typeface="Times New Roman" panose="02020603050405020304" pitchFamily="18" charset="0"/>
              <a:ea typeface="+mn-ea"/>
              <a:cs typeface="+mn-cs"/>
            </a:endParaRPr>
          </a:p>
          <a:p>
            <a:pPr fontAlgn="base"/>
            <a:r>
              <a:rPr lang="en-US" sz="1200" b="0" i="0" kern="1200" dirty="0">
                <a:solidFill>
                  <a:schemeClr val="tx1"/>
                </a:solidFill>
                <a:effectLst/>
                <a:latin typeface="Times New Roman" panose="02020603050405020304" pitchFamily="18" charset="0"/>
                <a:ea typeface="+mn-ea"/>
                <a:cs typeface="+mn-cs"/>
              </a:rPr>
              <a:t>Some people use technology—such as photos, videos, social media, and dating apps—to engage in harassing, unsolicited, or non-consensual sexual interactions. It can leave the person on the other end feeling manipulated, unsafe, exposed, and worried about their online reputation. The laws pertaining to these situations vary from state to state and platform to platform and they are evolving rapidly. Learn more about these situations so you can feel better prepared to report and protect yourself if they happen.</a:t>
            </a:r>
          </a:p>
          <a:p>
            <a:pPr fontAlgn="base"/>
            <a:r>
              <a:rPr lang="en-US" sz="1200" b="1" i="0" kern="1200" dirty="0">
                <a:solidFill>
                  <a:schemeClr val="tx1"/>
                </a:solidFill>
                <a:effectLst/>
                <a:latin typeface="Times New Roman" panose="02020603050405020304" pitchFamily="18" charset="0"/>
                <a:ea typeface="+mn-ea"/>
                <a:cs typeface="+mn-cs"/>
              </a:rPr>
              <a:t>What are some ways people use digital technology to hurt others? </a:t>
            </a:r>
          </a:p>
          <a:p>
            <a:pPr fontAlgn="base"/>
            <a:r>
              <a:rPr lang="en-US" sz="1200" b="0" i="0" kern="1200" dirty="0">
                <a:solidFill>
                  <a:schemeClr val="tx1"/>
                </a:solidFill>
                <a:effectLst/>
                <a:latin typeface="Times New Roman" panose="02020603050405020304" pitchFamily="18" charset="0"/>
                <a:ea typeface="+mn-ea"/>
                <a:cs typeface="+mn-cs"/>
              </a:rPr>
              <a:t>The following list includes some of the ways a person can use digital technology in a sexually explicit or violating way.</a:t>
            </a:r>
          </a:p>
          <a:p>
            <a:pPr fontAlgn="base"/>
            <a:r>
              <a:rPr lang="en-US" sz="1200" b="0" i="0" kern="1200" dirty="0">
                <a:solidFill>
                  <a:schemeClr val="tx1"/>
                </a:solidFill>
                <a:effectLst/>
                <a:latin typeface="Times New Roman" panose="02020603050405020304" pitchFamily="18" charset="0"/>
                <a:ea typeface="+mn-ea"/>
                <a:cs typeface="+mn-cs"/>
              </a:rPr>
              <a:t>Catfishing, or lying about one’s identity online in order to initiate a romantic or sexual relationship</a:t>
            </a:r>
          </a:p>
          <a:p>
            <a:pPr fontAlgn="base"/>
            <a:r>
              <a:rPr lang="en-US" sz="1200" b="1" i="0" kern="1200" dirty="0">
                <a:solidFill>
                  <a:schemeClr val="tx1"/>
                </a:solidFill>
                <a:effectLst/>
                <a:latin typeface="Times New Roman" panose="02020603050405020304" pitchFamily="18" charset="0"/>
                <a:ea typeface="+mn-ea"/>
                <a:cs typeface="+mn-cs"/>
                <a:hlinkClick r:id="rId3"/>
              </a:rPr>
              <a:t>Cyberbullying</a:t>
            </a:r>
            <a:r>
              <a:rPr lang="en-US" sz="1200" b="0" i="0" kern="1200" dirty="0">
                <a:solidFill>
                  <a:schemeClr val="tx1"/>
                </a:solidFill>
                <a:effectLst/>
                <a:latin typeface="Times New Roman" panose="02020603050405020304" pitchFamily="18" charset="0"/>
                <a:ea typeface="+mn-ea"/>
                <a:cs typeface="+mn-cs"/>
              </a:rPr>
              <a:t>, or the “willful and repeated harm inflicted through the use of computers, cell phones, and other electronic devices” often to threat, harass, or humiliate another, according to the Cyberbullying Research Center</a:t>
            </a:r>
          </a:p>
          <a:p>
            <a:pPr fontAlgn="base"/>
            <a:r>
              <a:rPr lang="en-US" sz="1200" b="0" i="0" kern="1200" dirty="0">
                <a:solidFill>
                  <a:schemeClr val="tx1"/>
                </a:solidFill>
                <a:effectLst/>
                <a:latin typeface="Times New Roman" panose="02020603050405020304" pitchFamily="18" charset="0"/>
                <a:ea typeface="+mn-ea"/>
                <a:cs typeface="+mn-cs"/>
              </a:rPr>
              <a:t>Cyberstalking by monitoring someone’s whereabouts with GPS or other tracking systems or persistently contacting someone against their will through text, email, social media, or other digital platforms</a:t>
            </a:r>
          </a:p>
          <a:p>
            <a:pPr fontAlgn="base"/>
            <a:r>
              <a:rPr lang="en-US" sz="1200" b="0" i="0" kern="1200" dirty="0">
                <a:solidFill>
                  <a:schemeClr val="tx1"/>
                </a:solidFill>
                <a:effectLst/>
                <a:latin typeface="Times New Roman" panose="02020603050405020304" pitchFamily="18" charset="0"/>
                <a:ea typeface="+mn-ea"/>
                <a:cs typeface="+mn-cs"/>
              </a:rPr>
              <a:t>Distributing or threatening to distribute sexual or intimate images of someone without their consent, also known as digital sexual assault or revenge porn</a:t>
            </a:r>
          </a:p>
          <a:p>
            <a:pPr fontAlgn="base"/>
            <a:r>
              <a:rPr lang="en-US" sz="1200" b="0" i="0" kern="1200" dirty="0">
                <a:solidFill>
                  <a:schemeClr val="tx1"/>
                </a:solidFill>
                <a:effectLst/>
                <a:latin typeface="Times New Roman" panose="02020603050405020304" pitchFamily="18" charset="0"/>
                <a:ea typeface="+mn-ea"/>
                <a:cs typeface="+mn-cs"/>
              </a:rPr>
              <a:t>Hacking into someone’s online accounts or devices to steal personal images or information not intended for public sharing</a:t>
            </a:r>
          </a:p>
          <a:p>
            <a:pPr fontAlgn="base"/>
            <a:r>
              <a:rPr lang="en-US" sz="1200" b="0" i="0" kern="1200" dirty="0">
                <a:solidFill>
                  <a:schemeClr val="tx1"/>
                </a:solidFill>
                <a:effectLst/>
                <a:latin typeface="Times New Roman" panose="02020603050405020304" pitchFamily="18" charset="0"/>
                <a:ea typeface="+mn-ea"/>
                <a:cs typeface="+mn-cs"/>
              </a:rPr>
              <a:t>Harassing someone through an online gaming platform or forum</a:t>
            </a:r>
          </a:p>
          <a:p>
            <a:pPr fontAlgn="base"/>
            <a:r>
              <a:rPr lang="en-US" sz="1200" b="0" i="0" kern="1200" dirty="0">
                <a:solidFill>
                  <a:schemeClr val="tx1"/>
                </a:solidFill>
                <a:effectLst/>
                <a:latin typeface="Times New Roman" panose="02020603050405020304" pitchFamily="18" charset="0"/>
                <a:ea typeface="+mn-ea"/>
                <a:cs typeface="+mn-cs"/>
              </a:rPr>
              <a:t>Posting shaming, embarrassing, sensitive, or otherwise inappropriate information about someone on social media or other public sites, whether it is true or not</a:t>
            </a:r>
          </a:p>
          <a:p>
            <a:pPr fontAlgn="base"/>
            <a:r>
              <a:rPr lang="en-US" sz="1200" b="0" i="0" kern="1200" dirty="0">
                <a:solidFill>
                  <a:schemeClr val="tx1"/>
                </a:solidFill>
                <a:effectLst/>
                <a:latin typeface="Times New Roman" panose="02020603050405020304" pitchFamily="18" charset="0"/>
                <a:ea typeface="+mn-ea"/>
                <a:cs typeface="+mn-cs"/>
              </a:rPr>
              <a:t>Pressuring you to send explicit images of yourself Sending sexually explicit emails, chats, texts, photos, videos, or </a:t>
            </a:r>
            <a:r>
              <a:rPr lang="en-US" sz="1200" b="0" i="0" kern="1200" dirty="0" err="1">
                <a:solidFill>
                  <a:schemeClr val="tx1"/>
                </a:solidFill>
                <a:effectLst/>
                <a:latin typeface="Times New Roman" panose="02020603050405020304" pitchFamily="18" charset="0"/>
                <a:ea typeface="+mn-ea"/>
                <a:cs typeface="+mn-cs"/>
              </a:rPr>
              <a:t>emojis</a:t>
            </a:r>
            <a:r>
              <a:rPr lang="en-US" sz="1200" b="0" i="0" kern="1200" dirty="0">
                <a:solidFill>
                  <a:schemeClr val="tx1"/>
                </a:solidFill>
                <a:effectLst/>
                <a:latin typeface="Times New Roman" panose="02020603050405020304" pitchFamily="18" charset="0"/>
                <a:ea typeface="+mn-ea"/>
                <a:cs typeface="+mn-cs"/>
              </a:rPr>
              <a:t> that are unwelcome or unsolicited</a:t>
            </a:r>
          </a:p>
          <a:p>
            <a:pPr fontAlgn="base"/>
            <a:r>
              <a:rPr lang="en-US" sz="1200" b="0" i="0" kern="1200" dirty="0">
                <a:solidFill>
                  <a:schemeClr val="tx1"/>
                </a:solidFill>
                <a:effectLst/>
                <a:latin typeface="Times New Roman" panose="02020603050405020304" pitchFamily="18" charset="0"/>
                <a:ea typeface="+mn-ea"/>
                <a:cs typeface="+mn-cs"/>
              </a:rPr>
              <a:t>Taking sexually explicit pictures or videos of someone without their consent</a:t>
            </a:r>
          </a:p>
          <a:p>
            <a:pPr fontAlgn="base"/>
            <a:r>
              <a:rPr lang="en-US" sz="1200" b="0" i="0" kern="1200" dirty="0">
                <a:solidFill>
                  <a:schemeClr val="tx1"/>
                </a:solidFill>
                <a:effectLst/>
                <a:latin typeface="Times New Roman" panose="02020603050405020304" pitchFamily="18" charset="0"/>
                <a:ea typeface="+mn-ea"/>
                <a:cs typeface="+mn-cs"/>
              </a:rPr>
              <a:t>Trolling, or deliberately posting upsetting or provocative statements or photos in order to provoke others</a:t>
            </a:r>
          </a:p>
          <a:p>
            <a:pPr fontAlgn="base"/>
            <a:r>
              <a:rPr lang="en-US" sz="1200" b="0" i="0" kern="1200" dirty="0">
                <a:solidFill>
                  <a:schemeClr val="tx1"/>
                </a:solidFill>
                <a:effectLst/>
                <a:latin typeface="Times New Roman" panose="02020603050405020304" pitchFamily="18" charset="0"/>
                <a:ea typeface="+mn-ea"/>
                <a:cs typeface="+mn-cs"/>
              </a:rPr>
              <a:t>Unsolicited or unwanted sharing of pornography or pornographic images</a:t>
            </a:r>
          </a:p>
          <a:p>
            <a:endParaRPr lang="en-US" dirty="0"/>
          </a:p>
        </p:txBody>
      </p:sp>
      <p:sp>
        <p:nvSpPr>
          <p:cNvPr id="4" name="Date Placeholder 3"/>
          <p:cNvSpPr>
            <a:spLocks noGrp="1"/>
          </p:cNvSpPr>
          <p:nvPr>
            <p:ph type="dt" idx="10"/>
          </p:nvPr>
        </p:nvSpPr>
        <p:spPr/>
        <p:txBody>
          <a:bodyPr/>
          <a:lstStyle/>
          <a:p>
            <a:fld id="{903218AF-ED21-45A8-A58D-D9EB1A69596D}" type="datetime1">
              <a:rPr lang="en-US" smtClean="0"/>
              <a:t>12/2/2019</a:t>
            </a:fld>
            <a:endParaRPr lang="en-US"/>
          </a:p>
        </p:txBody>
      </p:sp>
      <p:sp>
        <p:nvSpPr>
          <p:cNvPr id="5" name="Slide Number Placeholder 4"/>
          <p:cNvSpPr>
            <a:spLocks noGrp="1"/>
          </p:cNvSpPr>
          <p:nvPr>
            <p:ph type="sldNum" sz="quarter" idx="11"/>
          </p:nvPr>
        </p:nvSpPr>
        <p:spPr/>
        <p:txBody>
          <a:bodyPr/>
          <a:lstStyle/>
          <a:p>
            <a:fld id="{D5A18C68-AD54-440E-A3AB-2D04EBCE636E}" type="slidenum">
              <a:rPr lang="en-US" smtClean="0"/>
              <a:pPr/>
              <a:t>55</a:t>
            </a:fld>
            <a:endParaRPr lang="en-US"/>
          </a:p>
        </p:txBody>
      </p:sp>
    </p:spTree>
    <p:extLst>
      <p:ext uri="{BB962C8B-B14F-4D97-AF65-F5344CB8AC3E}">
        <p14:creationId xmlns:p14="http://schemas.microsoft.com/office/powerpoint/2010/main" val="5727853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Margaret</a:t>
            </a:r>
          </a:p>
          <a:p>
            <a:r>
              <a:rPr lang="en-US" dirty="0"/>
              <a:t>Policies for in school</a:t>
            </a:r>
            <a:r>
              <a:rPr lang="en-US" baseline="0" dirty="0"/>
              <a:t> offenses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A0461F6-4A11-4C2B-A06D-5354593EECFE}" type="slidenum">
              <a:rPr lang="en-US" smtClean="0"/>
              <a:t>56</a:t>
            </a:fld>
            <a:endParaRPr lang="en-US"/>
          </a:p>
        </p:txBody>
      </p:sp>
      <p:sp>
        <p:nvSpPr>
          <p:cNvPr id="5" name="Date Placeholder 4"/>
          <p:cNvSpPr>
            <a:spLocks noGrp="1"/>
          </p:cNvSpPr>
          <p:nvPr>
            <p:ph type="dt" idx="11"/>
          </p:nvPr>
        </p:nvSpPr>
        <p:spPr/>
        <p:txBody>
          <a:bodyPr/>
          <a:lstStyle/>
          <a:p>
            <a:fld id="{7137E13B-91AF-4831-83AC-29AD4EDDEE0D}" type="datetime1">
              <a:rPr lang="en-US" smtClean="0"/>
              <a:t>12/2/2019</a:t>
            </a:fld>
            <a:endParaRPr lang="en-US"/>
          </a:p>
        </p:txBody>
      </p:sp>
    </p:spTree>
    <p:extLst>
      <p:ext uri="{BB962C8B-B14F-4D97-AF65-F5344CB8AC3E}">
        <p14:creationId xmlns:p14="http://schemas.microsoft.com/office/powerpoint/2010/main" val="24371352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Margaret</a:t>
            </a:r>
          </a:p>
          <a:p>
            <a:endParaRPr lang="en-US" dirty="0"/>
          </a:p>
          <a:p>
            <a:endParaRPr lang="en-US" dirty="0"/>
          </a:p>
          <a:p>
            <a:r>
              <a:rPr lang="en-US" dirty="0"/>
              <a:t>Sex with underage wife is rape, Indian supreme court rules</a:t>
            </a:r>
          </a:p>
          <a:p>
            <a:pPr marL="0" indent="0">
              <a:buNone/>
            </a:pPr>
            <a:r>
              <a:rPr lang="en-US" dirty="0"/>
              <a:t>Court strikes down law allowing men to have sex with children as young as 15 provided they have married them</a:t>
            </a:r>
          </a:p>
        </p:txBody>
      </p:sp>
      <p:sp>
        <p:nvSpPr>
          <p:cNvPr id="4" name="Slide Number Placeholder 3"/>
          <p:cNvSpPr>
            <a:spLocks noGrp="1"/>
          </p:cNvSpPr>
          <p:nvPr>
            <p:ph type="sldNum" sz="quarter" idx="10"/>
          </p:nvPr>
        </p:nvSpPr>
        <p:spPr/>
        <p:txBody>
          <a:bodyPr/>
          <a:lstStyle/>
          <a:p>
            <a:fld id="{8A549E1D-AFF5-46ED-844C-4C530E24AB7D}" type="slidenum">
              <a:rPr lang="en-US" smtClean="0"/>
              <a:t>57</a:t>
            </a:fld>
            <a:endParaRPr lang="en-US"/>
          </a:p>
        </p:txBody>
      </p:sp>
      <p:sp>
        <p:nvSpPr>
          <p:cNvPr id="5" name="Date Placeholder 4"/>
          <p:cNvSpPr>
            <a:spLocks noGrp="1"/>
          </p:cNvSpPr>
          <p:nvPr>
            <p:ph type="dt" idx="11"/>
          </p:nvPr>
        </p:nvSpPr>
        <p:spPr/>
        <p:txBody>
          <a:bodyPr/>
          <a:lstStyle/>
          <a:p>
            <a:fld id="{B0F9DF6D-0BF4-4B3E-93CC-485698AD7727}" type="datetime1">
              <a:rPr lang="en-US" smtClean="0"/>
              <a:t>12/2/2019</a:t>
            </a:fld>
            <a:endParaRPr lang="en-US"/>
          </a:p>
        </p:txBody>
      </p:sp>
    </p:spTree>
    <p:extLst>
      <p:ext uri="{BB962C8B-B14F-4D97-AF65-F5344CB8AC3E}">
        <p14:creationId xmlns:p14="http://schemas.microsoft.com/office/powerpoint/2010/main" val="12438157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A5E0B71D-05C5-4754-A190-39C56C98974D}" type="slidenum">
              <a:rPr lang="en-US" sz="1200">
                <a:latin typeface="+mn-lt"/>
              </a:rPr>
              <a:pPr algn="r" fontAlgn="auto">
                <a:spcBef>
                  <a:spcPts val="0"/>
                </a:spcBef>
                <a:spcAft>
                  <a:spcPts val="0"/>
                </a:spcAft>
                <a:defRPr/>
              </a:pPr>
              <a:t>58</a:t>
            </a:fld>
            <a:endParaRPr lang="en-US" sz="1200" dirty="0">
              <a:latin typeface="+mn-lt"/>
            </a:endParaRPr>
          </a:p>
        </p:txBody>
      </p:sp>
    </p:spTree>
    <p:extLst>
      <p:ext uri="{BB962C8B-B14F-4D97-AF65-F5344CB8AC3E}">
        <p14:creationId xmlns:p14="http://schemas.microsoft.com/office/powerpoint/2010/main" val="33360054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buFont typeface="+mj-lt"/>
              <a:buAutoNum type="arabicPeriod"/>
            </a:pPr>
            <a:r>
              <a:rPr lang="en-US" dirty="0"/>
              <a:t>Using pictures of family or friends when describing various types of relationships will help make the concepts more</a:t>
            </a:r>
            <a:r>
              <a:rPr lang="en-US" baseline="0" dirty="0"/>
              <a:t> </a:t>
            </a:r>
            <a:r>
              <a:rPr lang="en-US" dirty="0"/>
              <a:t>realistic and relatable for your family member.</a:t>
            </a:r>
          </a:p>
          <a:p>
            <a:pPr marL="228600" indent="-228600">
              <a:buFont typeface="+mj-lt"/>
              <a:buAutoNum type="arabicPeriod"/>
            </a:pPr>
            <a:r>
              <a:rPr lang="en-US" dirty="0"/>
              <a:t>This is important to remember when teaching any aspect of sexuality, whether it be washing the pubic area or having other appropriate social interactions. We all learn best by learning small steps. You will also need to revisit many of the steps over and over again. </a:t>
            </a:r>
          </a:p>
          <a:p>
            <a:pPr marL="228600" indent="-228600">
              <a:buFont typeface="+mj-lt"/>
              <a:buAutoNum type="arabicPeriod"/>
            </a:pPr>
            <a:r>
              <a:rPr lang="en-US" dirty="0"/>
              <a:t>The brain is a marvelous thing. Different parts</a:t>
            </a:r>
            <a:r>
              <a:rPr lang="en-US" baseline="0" dirty="0"/>
              <a:t> </a:t>
            </a:r>
            <a:r>
              <a:rPr lang="en-US" dirty="0"/>
              <a:t>are responsible for processing differing media input such as spoken language, visual, touch, or music.</a:t>
            </a:r>
            <a:r>
              <a:rPr lang="en-US" baseline="0" dirty="0"/>
              <a:t> </a:t>
            </a:r>
            <a:r>
              <a:rPr lang="en-US" dirty="0"/>
              <a:t>Trying a variety of media formats will help you discover which one, or which combination, works best</a:t>
            </a:r>
            <a:r>
              <a:rPr lang="en-US" baseline="0" dirty="0"/>
              <a:t> </a:t>
            </a:r>
            <a:r>
              <a:rPr lang="en-US" dirty="0"/>
              <a:t>for your family member.</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a:t>If you don’t know the answer find someone who does. There are</a:t>
            </a:r>
            <a:r>
              <a:rPr lang="en-US" baseline="0" dirty="0"/>
              <a:t> </a:t>
            </a:r>
            <a:r>
              <a:rPr lang="en-US" dirty="0"/>
              <a:t>professional organizations able to help. Even better, find another parent who has already gone through</a:t>
            </a:r>
            <a:r>
              <a:rPr lang="en-US" baseline="0" dirty="0"/>
              <a:t> </a:t>
            </a:r>
            <a:r>
              <a:rPr lang="en-US" dirty="0"/>
              <a:t>the process and ask them what they did. Even better, find another parent who has already gone through</a:t>
            </a:r>
            <a:r>
              <a:rPr lang="en-US" baseline="0" dirty="0"/>
              <a:t> </a:t>
            </a:r>
            <a:r>
              <a:rPr lang="en-US" dirty="0"/>
              <a:t>the process and ask them what they did.</a:t>
            </a:r>
          </a:p>
          <a:p>
            <a:pPr marL="228600" indent="-228600">
              <a:buFont typeface="+mj-lt"/>
              <a:buAutoNum type="arabicPeriod"/>
            </a:pPr>
            <a:r>
              <a:rPr lang="en-US" dirty="0"/>
              <a:t>We all need positive reinforcement when working on a task. Keep it positive and acknowledge a job well done. This will help your family member</a:t>
            </a:r>
          </a:p>
          <a:p>
            <a:pPr eaLnBrk="1" hangingPunct="1"/>
            <a:endParaRPr lang="en-US" dirty="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A5E0B71D-05C5-4754-A190-39C56C98974D}" type="slidenum">
              <a:rPr lang="en-US" sz="1200">
                <a:latin typeface="+mn-lt"/>
              </a:rPr>
              <a:pPr algn="r" fontAlgn="auto">
                <a:spcBef>
                  <a:spcPts val="0"/>
                </a:spcBef>
                <a:spcAft>
                  <a:spcPts val="0"/>
                </a:spcAft>
                <a:defRPr/>
              </a:pPr>
              <a:t>59</a:t>
            </a:fld>
            <a:endParaRPr lang="en-US" sz="1200" dirty="0">
              <a:latin typeface="+mn-lt"/>
            </a:endParaRPr>
          </a:p>
        </p:txBody>
      </p:sp>
    </p:spTree>
    <p:extLst>
      <p:ext uri="{BB962C8B-B14F-4D97-AF65-F5344CB8AC3E}">
        <p14:creationId xmlns:p14="http://schemas.microsoft.com/office/powerpoint/2010/main" val="79023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Morgan</a:t>
            </a:r>
          </a:p>
        </p:txBody>
      </p:sp>
      <p:sp>
        <p:nvSpPr>
          <p:cNvPr id="4" name="Date Placeholder 3"/>
          <p:cNvSpPr>
            <a:spLocks noGrp="1"/>
          </p:cNvSpPr>
          <p:nvPr>
            <p:ph type="dt" idx="10"/>
          </p:nvPr>
        </p:nvSpPr>
        <p:spPr/>
        <p:txBody>
          <a:bodyPr/>
          <a:lstStyle/>
          <a:p>
            <a:fld id="{903218AF-ED21-45A8-A58D-D9EB1A69596D}" type="datetime1">
              <a:rPr lang="en-US" smtClean="0"/>
              <a:t>12/2/2019</a:t>
            </a:fld>
            <a:endParaRPr lang="en-US"/>
          </a:p>
        </p:txBody>
      </p:sp>
      <p:sp>
        <p:nvSpPr>
          <p:cNvPr id="5" name="Slide Number Placeholder 4"/>
          <p:cNvSpPr>
            <a:spLocks noGrp="1"/>
          </p:cNvSpPr>
          <p:nvPr>
            <p:ph type="sldNum" sz="quarter" idx="11"/>
          </p:nvPr>
        </p:nvSpPr>
        <p:spPr/>
        <p:txBody>
          <a:bodyPr/>
          <a:lstStyle/>
          <a:p>
            <a:fld id="{D5A18C68-AD54-440E-A3AB-2D04EBCE636E}" type="slidenum">
              <a:rPr lang="en-US" smtClean="0"/>
              <a:pPr/>
              <a:t>60</a:t>
            </a:fld>
            <a:endParaRPr lang="en-US"/>
          </a:p>
        </p:txBody>
      </p:sp>
    </p:spTree>
    <p:extLst>
      <p:ext uri="{BB962C8B-B14F-4D97-AF65-F5344CB8AC3E}">
        <p14:creationId xmlns:p14="http://schemas.microsoft.com/office/powerpoint/2010/main" val="11559084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903218AF-ED21-45A8-A58D-D9EB1A69596D}" type="datetime1">
              <a:rPr lang="en-US" smtClean="0"/>
              <a:t>12/2/2019</a:t>
            </a:fld>
            <a:endParaRPr lang="en-US"/>
          </a:p>
        </p:txBody>
      </p:sp>
      <p:sp>
        <p:nvSpPr>
          <p:cNvPr id="5" name="Slide Number Placeholder 4"/>
          <p:cNvSpPr>
            <a:spLocks noGrp="1"/>
          </p:cNvSpPr>
          <p:nvPr>
            <p:ph type="sldNum" sz="quarter" idx="11"/>
          </p:nvPr>
        </p:nvSpPr>
        <p:spPr/>
        <p:txBody>
          <a:bodyPr/>
          <a:lstStyle/>
          <a:p>
            <a:fld id="{D5A18C68-AD54-440E-A3AB-2D04EBCE636E}" type="slidenum">
              <a:rPr lang="en-US" smtClean="0"/>
              <a:pPr/>
              <a:t>61</a:t>
            </a:fld>
            <a:endParaRPr lang="en-US"/>
          </a:p>
        </p:txBody>
      </p:sp>
    </p:spTree>
    <p:extLst>
      <p:ext uri="{BB962C8B-B14F-4D97-AF65-F5344CB8AC3E}">
        <p14:creationId xmlns:p14="http://schemas.microsoft.com/office/powerpoint/2010/main" val="32660777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9F566B4C-40D1-4173-8E46-F9461559D5DE}" type="slidenum">
              <a:rPr lang="en-US" smtClean="0"/>
              <a:pPr>
                <a:defRPr/>
              </a:pPr>
              <a:t>62</a:t>
            </a:fld>
            <a:endParaRPr lang="en-US" dirty="0"/>
          </a:p>
        </p:txBody>
      </p:sp>
    </p:spTree>
    <p:extLst>
      <p:ext uri="{BB962C8B-B14F-4D97-AF65-F5344CB8AC3E}">
        <p14:creationId xmlns:p14="http://schemas.microsoft.com/office/powerpoint/2010/main" val="39610869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9F566B4C-40D1-4173-8E46-F9461559D5DE}" type="slidenum">
              <a:rPr lang="en-US" smtClean="0"/>
              <a:pPr>
                <a:defRPr/>
              </a:pPr>
              <a:t>63</a:t>
            </a:fld>
            <a:endParaRPr lang="en-US" dirty="0"/>
          </a:p>
        </p:txBody>
      </p:sp>
    </p:spTree>
    <p:extLst>
      <p:ext uri="{BB962C8B-B14F-4D97-AF65-F5344CB8AC3E}">
        <p14:creationId xmlns:p14="http://schemas.microsoft.com/office/powerpoint/2010/main" val="29971235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9F566B4C-40D1-4173-8E46-F9461559D5DE}" type="slidenum">
              <a:rPr lang="en-US" smtClean="0"/>
              <a:pPr>
                <a:defRPr/>
              </a:pPr>
              <a:t>64</a:t>
            </a:fld>
            <a:endParaRPr lang="en-US" dirty="0"/>
          </a:p>
        </p:txBody>
      </p:sp>
    </p:spTree>
    <p:extLst>
      <p:ext uri="{BB962C8B-B14F-4D97-AF65-F5344CB8AC3E}">
        <p14:creationId xmlns:p14="http://schemas.microsoft.com/office/powerpoint/2010/main" val="1554206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panose="02020603050405020304" pitchFamily="18" charset="0"/>
                <a:ea typeface="+mn-ea"/>
                <a:cs typeface="+mn-cs"/>
              </a:rPr>
              <a:t>Morgan</a:t>
            </a:r>
          </a:p>
          <a:p>
            <a:endParaRPr lang="en-US" sz="1200" b="0" i="0" kern="1200" dirty="0">
              <a:solidFill>
                <a:schemeClr val="tx1"/>
              </a:solidFill>
              <a:effectLst/>
              <a:latin typeface="Times New Roman" panose="02020603050405020304" pitchFamily="18" charset="0"/>
              <a:ea typeface="+mn-ea"/>
              <a:cs typeface="+mn-cs"/>
            </a:endParaRPr>
          </a:p>
          <a:p>
            <a:r>
              <a:rPr lang="en-US" sz="1200" b="0" i="0" kern="1200" dirty="0">
                <a:solidFill>
                  <a:schemeClr val="tx1"/>
                </a:solidFill>
                <a:effectLst/>
                <a:latin typeface="Times New Roman" panose="02020603050405020304" pitchFamily="18" charset="0"/>
                <a:ea typeface="+mn-ea"/>
                <a:cs typeface="+mn-cs"/>
              </a:rPr>
              <a:t>Sexual Harassment in the work place</a:t>
            </a:r>
          </a:p>
          <a:p>
            <a:endParaRPr lang="en-US" sz="1200" b="0" i="0" kern="1200" dirty="0">
              <a:solidFill>
                <a:schemeClr val="tx1"/>
              </a:solidFill>
              <a:effectLst/>
              <a:latin typeface="Times New Roman" panose="02020603050405020304" pitchFamily="18" charset="0"/>
              <a:ea typeface="+mn-ea"/>
              <a:cs typeface="+mn-cs"/>
            </a:endParaRPr>
          </a:p>
          <a:p>
            <a:r>
              <a:rPr lang="en-US" sz="1200" b="0" i="0" kern="1200" dirty="0">
                <a:solidFill>
                  <a:schemeClr val="tx1"/>
                </a:solidFill>
                <a:effectLst/>
                <a:latin typeface="Times New Roman" panose="02020603050405020304" pitchFamily="18" charset="0"/>
                <a:ea typeface="+mn-ea"/>
                <a:cs typeface="+mn-cs"/>
              </a:rPr>
              <a:t>Gender Discrimination</a:t>
            </a:r>
          </a:p>
          <a:p>
            <a:endParaRPr lang="en-US" sz="1200" b="0" i="0" kern="1200" dirty="0">
              <a:solidFill>
                <a:schemeClr val="tx1"/>
              </a:solidFill>
              <a:effectLst/>
              <a:latin typeface="Times New Roman" panose="02020603050405020304" pitchFamily="18" charset="0"/>
              <a:ea typeface="+mn-ea"/>
              <a:cs typeface="+mn-cs"/>
            </a:endParaRPr>
          </a:p>
          <a:p>
            <a:r>
              <a:rPr lang="en-US" sz="1200" b="0" i="0" kern="1200" dirty="0">
                <a:solidFill>
                  <a:schemeClr val="tx1"/>
                </a:solidFill>
                <a:effectLst/>
                <a:latin typeface="Times New Roman" panose="02020603050405020304" pitchFamily="18" charset="0"/>
                <a:ea typeface="+mn-ea"/>
                <a:cs typeface="+mn-cs"/>
              </a:rPr>
              <a:t>Licensed nurse in Arizona working at a nursing care facility Hacienda Healthcare  who sexually assaulted a woman who had a pronounced TBI from age 3 who gave birth without anyone ever recognizing she was pregnant.  </a:t>
            </a:r>
          </a:p>
          <a:p>
            <a:endParaRPr lang="en-US" sz="1200" b="0" i="0" kern="1200" dirty="0">
              <a:solidFill>
                <a:schemeClr val="tx1"/>
              </a:solidFill>
              <a:effectLst/>
              <a:latin typeface="Times New Roman" panose="02020603050405020304" pitchFamily="18" charset="0"/>
              <a:ea typeface="+mn-ea"/>
              <a:cs typeface="+mn-cs"/>
            </a:endParaRPr>
          </a:p>
          <a:p>
            <a:r>
              <a:rPr lang="en-US" sz="1200" b="0" i="0" kern="1200" dirty="0">
                <a:solidFill>
                  <a:schemeClr val="tx1"/>
                </a:solidFill>
                <a:effectLst/>
                <a:latin typeface="Times New Roman" panose="02020603050405020304" pitchFamily="18" charset="0"/>
                <a:ea typeface="+mn-ea"/>
                <a:cs typeface="+mn-cs"/>
              </a:rPr>
              <a:t>Hacienda Healthcare describes itself as the leading provider of specialized medical services for fragile and chronically ill infants, children, teens, and young adults as well as those with I/DD</a:t>
            </a:r>
          </a:p>
          <a:p>
            <a:br>
              <a:rPr lang="en-US" dirty="0"/>
            </a:br>
            <a:endParaRPr lang="en-US" dirty="0"/>
          </a:p>
        </p:txBody>
      </p:sp>
      <p:sp>
        <p:nvSpPr>
          <p:cNvPr id="4" name="Slide Number Placeholder 3"/>
          <p:cNvSpPr>
            <a:spLocks noGrp="1"/>
          </p:cNvSpPr>
          <p:nvPr>
            <p:ph type="sldNum" sz="quarter" idx="10"/>
          </p:nvPr>
        </p:nvSpPr>
        <p:spPr/>
        <p:txBody>
          <a:bodyPr/>
          <a:lstStyle/>
          <a:p>
            <a:fld id="{D5A18C68-AD54-440E-A3AB-2D04EBCE636E}" type="slidenum">
              <a:rPr lang="en-US" smtClean="0"/>
              <a:pPr/>
              <a:t>7</a:t>
            </a:fld>
            <a:endParaRPr lang="en-US"/>
          </a:p>
        </p:txBody>
      </p:sp>
      <p:sp>
        <p:nvSpPr>
          <p:cNvPr id="5" name="Date Placeholder 4"/>
          <p:cNvSpPr>
            <a:spLocks noGrp="1"/>
          </p:cNvSpPr>
          <p:nvPr>
            <p:ph type="dt" idx="11"/>
          </p:nvPr>
        </p:nvSpPr>
        <p:spPr/>
        <p:txBody>
          <a:bodyPr/>
          <a:lstStyle/>
          <a:p>
            <a:fld id="{774F5150-C45C-48AD-BD22-2BC7B300DB31}" type="datetime1">
              <a:rPr lang="en-US" smtClean="0"/>
              <a:t>12/2/2019</a:t>
            </a:fld>
            <a:endParaRPr lang="en-US"/>
          </a:p>
        </p:txBody>
      </p:sp>
    </p:spTree>
    <p:extLst>
      <p:ext uri="{BB962C8B-B14F-4D97-AF65-F5344CB8AC3E}">
        <p14:creationId xmlns:p14="http://schemas.microsoft.com/office/powerpoint/2010/main" val="9800679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Using pictures of </a:t>
            </a:r>
          </a:p>
          <a:p>
            <a:r>
              <a:rPr lang="en-US" dirty="0"/>
              <a:t>family or friends when describing various types of relationships will help make the concepts more</a:t>
            </a:r>
          </a:p>
          <a:p>
            <a:r>
              <a:rPr lang="en-US" dirty="0"/>
              <a:t>realistic and relatable for your family member.</a:t>
            </a:r>
          </a:p>
          <a:p>
            <a:r>
              <a:rPr lang="en-US" dirty="0"/>
              <a:t>2. This is important to remember when teaching any aspect of sexuality, whether it be washing the pubic area or having other appropriate social interactions. We all learn best by learning small steps. You will also need to revisit many of the steps over and over again. </a:t>
            </a:r>
          </a:p>
          <a:p>
            <a:r>
              <a:rPr lang="en-US" dirty="0"/>
              <a:t>3. The brain is a marvelous thing. Different parts</a:t>
            </a:r>
          </a:p>
          <a:p>
            <a:r>
              <a:rPr lang="en-US" dirty="0"/>
              <a:t>are responsible for processing differing media input such as spoken language, visual, touch, or music.</a:t>
            </a:r>
          </a:p>
          <a:p>
            <a:r>
              <a:rPr lang="en-US" dirty="0"/>
              <a:t>Trying a variety of media formats will help you discover which one, or which combination, works best</a:t>
            </a:r>
          </a:p>
          <a:p>
            <a:r>
              <a:rPr lang="en-US" dirty="0"/>
              <a:t>for your family member.</a:t>
            </a:r>
          </a:p>
          <a:p>
            <a:r>
              <a:rPr lang="en-US" dirty="0"/>
              <a:t>If you don’t know the answer find someone who does. There are</a:t>
            </a:r>
          </a:p>
          <a:p>
            <a:r>
              <a:rPr lang="en-US" dirty="0"/>
              <a:t>professional organizations able to help. Even better, find another parent who has already gone through</a:t>
            </a:r>
          </a:p>
          <a:p>
            <a:r>
              <a:rPr lang="en-US" dirty="0"/>
              <a:t>the process and ask them what they did.</a:t>
            </a:r>
          </a:p>
          <a:p>
            <a:r>
              <a:rPr lang="en-US" dirty="0"/>
              <a:t>4. We all need positive reinforcement when working on a task. Throughout the manual you are</a:t>
            </a:r>
          </a:p>
          <a:p>
            <a:r>
              <a:rPr lang="en-US" dirty="0"/>
              <a:t>encouraged to keep it positive and acknowledge a job well done. This will help your family member</a:t>
            </a:r>
          </a:p>
          <a:p>
            <a:r>
              <a:rPr lang="en-US" dirty="0"/>
              <a:t>5. If you don’t know the answer find someone who does. There are professional organizations able to help. </a:t>
            </a:r>
          </a:p>
          <a:p>
            <a:r>
              <a:rPr lang="en-US" dirty="0"/>
              <a:t>Even better, find another parent who has already gone through</a:t>
            </a:r>
          </a:p>
          <a:p>
            <a:r>
              <a:rPr lang="en-US" dirty="0"/>
              <a:t>the process and ask them what they did.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B4487-922A-44D7-824B-13375723018D}"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5" name="Date Placeholder 4"/>
          <p:cNvSpPr>
            <a:spLocks noGrp="1"/>
          </p:cNvSpPr>
          <p:nvPr>
            <p:ph type="dt" idx="11"/>
          </p:nvPr>
        </p:nvSpPr>
        <p:spPr/>
        <p:txBody>
          <a:bodyPr/>
          <a:lstStyle/>
          <a:p>
            <a:fld id="{86E6BDF3-3117-4AFF-A720-E623363846F7}" type="datetime1">
              <a:rPr lang="en-US" smtClean="0"/>
              <a:t>12/2/2019</a:t>
            </a:fld>
            <a:endParaRPr lang="en-US"/>
          </a:p>
        </p:txBody>
      </p:sp>
    </p:spTree>
    <p:extLst>
      <p:ext uri="{BB962C8B-B14F-4D97-AF65-F5344CB8AC3E}">
        <p14:creationId xmlns:p14="http://schemas.microsoft.com/office/powerpoint/2010/main" val="32030759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Using pictures of </a:t>
            </a:r>
          </a:p>
          <a:p>
            <a:r>
              <a:rPr lang="en-US" dirty="0"/>
              <a:t>family or friends when describing various types of relationships will help make the concepts more</a:t>
            </a:r>
          </a:p>
          <a:p>
            <a:r>
              <a:rPr lang="en-US" dirty="0"/>
              <a:t>realistic and relatable for your family member.</a:t>
            </a:r>
          </a:p>
          <a:p>
            <a:r>
              <a:rPr lang="en-US" dirty="0"/>
              <a:t>2. This is important to remember when teaching any aspect of sexuality, whether it be washing the pubic area or having other appropriate social interactions. We all learn best by learning small steps. You will also need to revisit many of the steps over and over again. </a:t>
            </a:r>
          </a:p>
          <a:p>
            <a:r>
              <a:rPr lang="en-US" dirty="0"/>
              <a:t>3. The brain is a marvelous thing. Different parts</a:t>
            </a:r>
          </a:p>
          <a:p>
            <a:r>
              <a:rPr lang="en-US" dirty="0"/>
              <a:t>are responsible for processing differing media input such as spoken language, visual, touch, or music.</a:t>
            </a:r>
          </a:p>
          <a:p>
            <a:r>
              <a:rPr lang="en-US" dirty="0"/>
              <a:t>Trying a variety of media formats will help you discover which one, or which combination, works best</a:t>
            </a:r>
          </a:p>
          <a:p>
            <a:r>
              <a:rPr lang="en-US" dirty="0"/>
              <a:t>for your family member.</a:t>
            </a:r>
          </a:p>
          <a:p>
            <a:r>
              <a:rPr lang="en-US" dirty="0"/>
              <a:t>If you don’t know the answer find someone who does. There are</a:t>
            </a:r>
          </a:p>
          <a:p>
            <a:r>
              <a:rPr lang="en-US" dirty="0"/>
              <a:t>professional organizations able to help. Even better, find another parent who has already gone through</a:t>
            </a:r>
          </a:p>
          <a:p>
            <a:r>
              <a:rPr lang="en-US" dirty="0"/>
              <a:t>the process and ask them what they did.</a:t>
            </a:r>
          </a:p>
          <a:p>
            <a:r>
              <a:rPr lang="en-US" dirty="0"/>
              <a:t>4. We all need positive reinforcement when working on a task. Throughout the manual you are</a:t>
            </a:r>
          </a:p>
          <a:p>
            <a:r>
              <a:rPr lang="en-US" dirty="0"/>
              <a:t>encouraged to keep it positive and acknowledge a job well done. This will help your family member</a:t>
            </a:r>
          </a:p>
          <a:p>
            <a:r>
              <a:rPr lang="en-US" dirty="0"/>
              <a:t>5. If you don’t know the answer find someone who does. There are professional organizations able to help. </a:t>
            </a:r>
          </a:p>
          <a:p>
            <a:r>
              <a:rPr lang="en-US" dirty="0"/>
              <a:t>Even better, find another parent who has already gone through</a:t>
            </a:r>
          </a:p>
          <a:p>
            <a:r>
              <a:rPr lang="en-US" dirty="0"/>
              <a:t>the process and ask them what they did.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B4487-922A-44D7-824B-13375723018D}"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5" name="Date Placeholder 4"/>
          <p:cNvSpPr>
            <a:spLocks noGrp="1"/>
          </p:cNvSpPr>
          <p:nvPr>
            <p:ph type="dt" idx="11"/>
          </p:nvPr>
        </p:nvSpPr>
        <p:spPr/>
        <p:txBody>
          <a:bodyPr/>
          <a:lstStyle/>
          <a:p>
            <a:fld id="{4F26A3DF-BAC4-4E86-AE07-514292AB7E24}" type="datetime1">
              <a:rPr lang="en-US" smtClean="0"/>
              <a:t>12/2/2019</a:t>
            </a:fld>
            <a:endParaRPr lang="en-US"/>
          </a:p>
        </p:txBody>
      </p:sp>
    </p:spTree>
    <p:extLst>
      <p:ext uri="{BB962C8B-B14F-4D97-AF65-F5344CB8AC3E}">
        <p14:creationId xmlns:p14="http://schemas.microsoft.com/office/powerpoint/2010/main" val="9200221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panose="02020603050405020304" pitchFamily="18" charset="0"/>
                <a:ea typeface="+mn-ea"/>
                <a:cs typeface="+mn-cs"/>
              </a:rPr>
              <a:t>Morgan</a:t>
            </a:r>
          </a:p>
          <a:p>
            <a:endParaRPr lang="en-US" dirty="0"/>
          </a:p>
          <a:p>
            <a:endParaRPr lang="en-US" dirty="0"/>
          </a:p>
          <a:p>
            <a:r>
              <a:rPr lang="en-US" dirty="0"/>
              <a:t>The media provides a great deal of the messages we receive regarding sexuality, and the messages often convey that sex is for the young and beautiful and based on lack</a:t>
            </a:r>
            <a:r>
              <a:rPr lang="en-US" baseline="0" dirty="0"/>
              <a:t> of representation of individuals with developmental disabilities, reserved for the typically developing</a:t>
            </a:r>
            <a:endParaRPr lang="en-US" dirty="0"/>
          </a:p>
        </p:txBody>
      </p:sp>
      <p:sp>
        <p:nvSpPr>
          <p:cNvPr id="4" name="Date Placeholder 3"/>
          <p:cNvSpPr>
            <a:spLocks noGrp="1"/>
          </p:cNvSpPr>
          <p:nvPr>
            <p:ph type="dt" idx="10"/>
          </p:nvPr>
        </p:nvSpPr>
        <p:spPr/>
        <p:txBody>
          <a:bodyPr/>
          <a:lstStyle/>
          <a:p>
            <a:fld id="{903218AF-ED21-45A8-A58D-D9EB1A69596D}" type="datetime1">
              <a:rPr lang="en-US" smtClean="0"/>
              <a:t>12/2/2019</a:t>
            </a:fld>
            <a:endParaRPr lang="en-US"/>
          </a:p>
        </p:txBody>
      </p:sp>
      <p:sp>
        <p:nvSpPr>
          <p:cNvPr id="5" name="Slide Number Placeholder 4"/>
          <p:cNvSpPr>
            <a:spLocks noGrp="1"/>
          </p:cNvSpPr>
          <p:nvPr>
            <p:ph type="sldNum" sz="quarter" idx="11"/>
          </p:nvPr>
        </p:nvSpPr>
        <p:spPr/>
        <p:txBody>
          <a:bodyPr/>
          <a:lstStyle/>
          <a:p>
            <a:fld id="{D5A18C68-AD54-440E-A3AB-2D04EBCE636E}" type="slidenum">
              <a:rPr lang="en-US" smtClean="0"/>
              <a:pPr/>
              <a:t>67</a:t>
            </a:fld>
            <a:endParaRPr lang="en-US"/>
          </a:p>
        </p:txBody>
      </p:sp>
    </p:spTree>
    <p:extLst>
      <p:ext uri="{BB962C8B-B14F-4D97-AF65-F5344CB8AC3E}">
        <p14:creationId xmlns:p14="http://schemas.microsoft.com/office/powerpoint/2010/main" val="4692128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panose="02020603050405020304" pitchFamily="18" charset="0"/>
                <a:ea typeface="+mn-ea"/>
                <a:cs typeface="+mn-cs"/>
              </a:rPr>
              <a:t>Morgan</a:t>
            </a:r>
          </a:p>
          <a:p>
            <a:endParaRPr lang="en-US" dirty="0"/>
          </a:p>
          <a:p>
            <a:endParaRPr lang="en-US" dirty="0"/>
          </a:p>
          <a:p>
            <a:endParaRPr lang="en-US" dirty="0"/>
          </a:p>
          <a:p>
            <a:r>
              <a:rPr lang="en-US" dirty="0"/>
              <a:t>I</a:t>
            </a:r>
            <a:r>
              <a:rPr lang="en-US" baseline="0" dirty="0"/>
              <a:t> want to give you a moment to think about the messages you received when you were growing up about sexuality.  Consider how your family expressed affection, what gender roles were modeled, what topics were discussed as you developed, and what topics weren’t?  Where did you get information about puberty, dating, and sex?</a:t>
            </a:r>
          </a:p>
          <a:p>
            <a:endParaRPr lang="en-US" baseline="0" dirty="0"/>
          </a:p>
          <a:p>
            <a:r>
              <a:rPr lang="en-US" baseline="0" dirty="0"/>
              <a:t>Did anyone teach you about sexual pleasure?</a:t>
            </a:r>
          </a:p>
          <a:p>
            <a:endParaRPr lang="en-US" baseline="0" dirty="0"/>
          </a:p>
          <a:p>
            <a:r>
              <a:rPr lang="en-US" baseline="0" dirty="0"/>
              <a:t>Now, if you feel comfortable, raise your hand if the messages you received were predominantly positive/negative/neutral</a:t>
            </a:r>
            <a:endParaRPr lang="en-US" dirty="0"/>
          </a:p>
        </p:txBody>
      </p:sp>
      <p:sp>
        <p:nvSpPr>
          <p:cNvPr id="4" name="Date Placeholder 3"/>
          <p:cNvSpPr>
            <a:spLocks noGrp="1"/>
          </p:cNvSpPr>
          <p:nvPr>
            <p:ph type="dt" idx="10"/>
          </p:nvPr>
        </p:nvSpPr>
        <p:spPr/>
        <p:txBody>
          <a:bodyPr/>
          <a:lstStyle/>
          <a:p>
            <a:fld id="{903218AF-ED21-45A8-A58D-D9EB1A69596D}" type="datetime1">
              <a:rPr lang="en-US" smtClean="0"/>
              <a:t>12/2/2019</a:t>
            </a:fld>
            <a:endParaRPr lang="en-US"/>
          </a:p>
        </p:txBody>
      </p:sp>
      <p:sp>
        <p:nvSpPr>
          <p:cNvPr id="5" name="Slide Number Placeholder 4"/>
          <p:cNvSpPr>
            <a:spLocks noGrp="1"/>
          </p:cNvSpPr>
          <p:nvPr>
            <p:ph type="sldNum" sz="quarter" idx="11"/>
          </p:nvPr>
        </p:nvSpPr>
        <p:spPr/>
        <p:txBody>
          <a:bodyPr/>
          <a:lstStyle/>
          <a:p>
            <a:fld id="{D5A18C68-AD54-440E-A3AB-2D04EBCE636E}" type="slidenum">
              <a:rPr lang="en-US" smtClean="0"/>
              <a:pPr/>
              <a:t>68</a:t>
            </a:fld>
            <a:endParaRPr lang="en-US"/>
          </a:p>
        </p:txBody>
      </p:sp>
    </p:spTree>
    <p:extLst>
      <p:ext uri="{BB962C8B-B14F-4D97-AF65-F5344CB8AC3E}">
        <p14:creationId xmlns:p14="http://schemas.microsoft.com/office/powerpoint/2010/main" val="4309091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panose="02020603050405020304" pitchFamily="18" charset="0"/>
                <a:ea typeface="+mn-ea"/>
                <a:cs typeface="+mn-cs"/>
              </a:rPr>
              <a:t>Morgan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Now, if you feel comfortable, raise your hand if the messages you received were predominantly positive/negative/neutral</a:t>
            </a:r>
            <a:endParaRPr lang="en-US" dirty="0"/>
          </a:p>
          <a:p>
            <a:endParaRPr lang="en-US" dirty="0"/>
          </a:p>
        </p:txBody>
      </p:sp>
      <p:sp>
        <p:nvSpPr>
          <p:cNvPr id="4" name="Slide Number Placeholder 3"/>
          <p:cNvSpPr>
            <a:spLocks noGrp="1"/>
          </p:cNvSpPr>
          <p:nvPr>
            <p:ph type="sldNum" sz="quarter" idx="10"/>
          </p:nvPr>
        </p:nvSpPr>
        <p:spPr/>
        <p:txBody>
          <a:bodyPr/>
          <a:lstStyle/>
          <a:p>
            <a:fld id="{D5A18C68-AD54-440E-A3AB-2D04EBCE636E}" type="slidenum">
              <a:rPr lang="en-US" smtClean="0"/>
              <a:pPr/>
              <a:t>69</a:t>
            </a:fld>
            <a:endParaRPr lang="en-US"/>
          </a:p>
        </p:txBody>
      </p:sp>
      <p:sp>
        <p:nvSpPr>
          <p:cNvPr id="5" name="Date Placeholder 4"/>
          <p:cNvSpPr>
            <a:spLocks noGrp="1"/>
          </p:cNvSpPr>
          <p:nvPr>
            <p:ph type="dt" idx="11"/>
          </p:nvPr>
        </p:nvSpPr>
        <p:spPr/>
        <p:txBody>
          <a:bodyPr/>
          <a:lstStyle/>
          <a:p>
            <a:fld id="{0DC595EA-6451-4C86-9E0C-3D1310C7A918}" type="datetime1">
              <a:rPr lang="en-US" smtClean="0"/>
              <a:t>12/2/2019</a:t>
            </a:fld>
            <a:endParaRPr lang="en-US"/>
          </a:p>
        </p:txBody>
      </p:sp>
    </p:spTree>
    <p:extLst>
      <p:ext uri="{BB962C8B-B14F-4D97-AF65-F5344CB8AC3E}">
        <p14:creationId xmlns:p14="http://schemas.microsoft.com/office/powerpoint/2010/main" val="1460048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panose="02020603050405020304" pitchFamily="18" charset="0"/>
                <a:ea typeface="+mn-ea"/>
                <a:cs typeface="+mn-cs"/>
              </a:rPr>
              <a:t>Deb</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panose="02020603050405020304" pitchFamily="18" charset="0"/>
                <a:ea typeface="+mn-ea"/>
                <a:cs typeface="+mn-cs"/>
              </a:rPr>
              <a:t>People 34</a:t>
            </a:r>
            <a:r>
              <a:rPr lang="en-US" sz="1200" b="0" i="0" kern="1200" baseline="0" dirty="0">
                <a:solidFill>
                  <a:schemeClr val="tx1"/>
                </a:solidFill>
                <a:effectLst/>
                <a:latin typeface="Times New Roman" panose="02020603050405020304" pitchFamily="18" charset="0"/>
                <a:ea typeface="+mn-ea"/>
                <a:cs typeface="+mn-cs"/>
              </a:rPr>
              <a:t> and younger are at higher risk - </a:t>
            </a:r>
            <a:r>
              <a:rPr lang="en-US" sz="1200" b="0" i="0" kern="1200" dirty="0">
                <a:solidFill>
                  <a:schemeClr val="tx1"/>
                </a:solidFill>
                <a:effectLst/>
                <a:latin typeface="Times New Roman" panose="02020603050405020304" pitchFamily="18" charset="0"/>
                <a:ea typeface="+mn-ea"/>
                <a:cs typeface="+mn-cs"/>
              </a:rPr>
              <a:t>If you are involved in the lives of adolescents, you can learn to recognize warning signs that a teen has been sexually assaulted or abused. Studies show that ages </a:t>
            </a:r>
            <a:r>
              <a:rPr lang="en-US" sz="1200" b="1" i="0" u="sng" kern="1200" dirty="0">
                <a:solidFill>
                  <a:schemeClr val="tx1"/>
                </a:solidFill>
                <a:effectLst/>
                <a:latin typeface="Times New Roman" panose="02020603050405020304" pitchFamily="18" charset="0"/>
                <a:ea typeface="+mn-ea"/>
                <a:cs typeface="+mn-cs"/>
                <a:hlinkClick r:id="rId3"/>
              </a:rPr>
              <a:t>12-34 are the highest risk years</a:t>
            </a:r>
            <a:r>
              <a:rPr lang="en-US" sz="1200" b="0" i="0" kern="1200" dirty="0">
                <a:solidFill>
                  <a:schemeClr val="tx1"/>
                </a:solidFill>
                <a:effectLst/>
                <a:latin typeface="Times New Roman" panose="02020603050405020304" pitchFamily="18" charset="0"/>
                <a:ea typeface="+mn-ea"/>
                <a:cs typeface="+mn-cs"/>
              </a:rPr>
              <a:t> for crimes of sexual violence, and that </a:t>
            </a:r>
            <a:r>
              <a:rPr lang="en-US" sz="1200" b="1" i="0" u="sng" kern="1200" dirty="0">
                <a:solidFill>
                  <a:schemeClr val="tx1"/>
                </a:solidFill>
                <a:effectLst/>
                <a:latin typeface="Times New Roman" panose="02020603050405020304" pitchFamily="18" charset="0"/>
                <a:ea typeface="+mn-ea"/>
                <a:cs typeface="+mn-cs"/>
                <a:hlinkClick r:id="rId4"/>
              </a:rPr>
              <a:t>females ages 16-19 are four times more likely</a:t>
            </a:r>
            <a:r>
              <a:rPr lang="en-US" sz="1200" b="0" i="0" kern="1200" dirty="0">
                <a:solidFill>
                  <a:schemeClr val="tx1"/>
                </a:solidFill>
                <a:effectLst/>
                <a:latin typeface="Times New Roman" panose="02020603050405020304" pitchFamily="18" charset="0"/>
                <a:ea typeface="+mn-ea"/>
                <a:cs typeface="+mn-cs"/>
              </a:rPr>
              <a:t> than the general population to be victims of these crimes.</a:t>
            </a:r>
            <a:r>
              <a:rPr lang="en-US" sz="1200" b="0" i="0" kern="1200" baseline="30000" dirty="0">
                <a:solidFill>
                  <a:schemeClr val="tx1"/>
                </a:solidFill>
                <a:effectLst/>
                <a:latin typeface="Times New Roman" panose="02020603050405020304" pitchFamily="18" charset="0"/>
                <a:ea typeface="+mn-ea"/>
                <a:cs typeface="+mn-cs"/>
              </a:rPr>
              <a:t>1</a:t>
            </a:r>
            <a:r>
              <a:rPr lang="en-US" dirty="0"/>
              <a:t> If you can learn how to spot sexual assault or abuse, you can do something to help.</a:t>
            </a:r>
          </a:p>
          <a:p>
            <a:pPr fontAlgn="base"/>
            <a:endParaRPr lang="en-US" sz="1200" b="0" i="0" kern="1200" baseline="0" dirty="0">
              <a:solidFill>
                <a:schemeClr val="tx1"/>
              </a:solidFill>
              <a:effectLst/>
              <a:latin typeface="Times New Roman" panose="02020603050405020304" pitchFamily="18" charset="0"/>
              <a:ea typeface="+mn-ea"/>
              <a:cs typeface="+mn-cs"/>
            </a:endParaRPr>
          </a:p>
          <a:p>
            <a:pPr fontAlgn="base"/>
            <a:endParaRPr lang="en-US" sz="1200" b="0" i="0" kern="1200" dirty="0">
              <a:solidFill>
                <a:schemeClr val="tx1"/>
              </a:solidFill>
              <a:effectLst/>
              <a:latin typeface="Times New Roman" panose="02020603050405020304" pitchFamily="18" charset="0"/>
              <a:ea typeface="+mn-ea"/>
              <a:cs typeface="+mn-cs"/>
            </a:endParaRPr>
          </a:p>
          <a:p>
            <a:pPr fontAlgn="base"/>
            <a:r>
              <a:rPr lang="en-US" sz="1200" b="0" i="0" kern="1200" dirty="0">
                <a:solidFill>
                  <a:schemeClr val="tx1"/>
                </a:solidFill>
                <a:effectLst/>
                <a:latin typeface="Times New Roman" panose="02020603050405020304" pitchFamily="18" charset="0"/>
                <a:ea typeface="+mn-ea"/>
                <a:cs typeface="+mn-cs"/>
              </a:rPr>
              <a:t>On average, American Indians ages 12 and older experience 5,900 sexual assaults per year.</a:t>
            </a:r>
            <a:r>
              <a:rPr lang="en-US" sz="1200" b="0" i="0" kern="1200" baseline="30000" dirty="0">
                <a:solidFill>
                  <a:schemeClr val="tx1"/>
                </a:solidFill>
                <a:effectLst/>
                <a:latin typeface="Times New Roman" panose="02020603050405020304" pitchFamily="18" charset="0"/>
                <a:ea typeface="+mn-ea"/>
                <a:cs typeface="+mn-cs"/>
              </a:rPr>
              <a:t>14</a:t>
            </a:r>
            <a:endParaRPr lang="en-US" sz="1200" b="0" i="0" kern="1200" dirty="0">
              <a:solidFill>
                <a:schemeClr val="tx1"/>
              </a:solidFill>
              <a:effectLst/>
              <a:latin typeface="Times New Roman" panose="02020603050405020304" pitchFamily="18" charset="0"/>
              <a:ea typeface="+mn-ea"/>
              <a:cs typeface="+mn-cs"/>
            </a:endParaRPr>
          </a:p>
          <a:p>
            <a:pPr lvl="1" fontAlgn="base"/>
            <a:r>
              <a:rPr lang="en-US" sz="1200" b="0" i="0" kern="1200" dirty="0">
                <a:solidFill>
                  <a:schemeClr val="tx1"/>
                </a:solidFill>
                <a:effectLst/>
                <a:latin typeface="Times New Roman" panose="02020603050405020304" pitchFamily="18" charset="0"/>
                <a:ea typeface="+mn-ea"/>
                <a:cs typeface="+mn-cs"/>
              </a:rPr>
              <a:t>American Indians are twice as likely to experience a rape/sexual assault compared to all races.</a:t>
            </a:r>
          </a:p>
          <a:p>
            <a:pPr lvl="1" fontAlgn="base"/>
            <a:r>
              <a:rPr lang="en-US" sz="1200" b="0" i="0" kern="1200" dirty="0">
                <a:solidFill>
                  <a:schemeClr val="tx1"/>
                </a:solidFill>
                <a:effectLst/>
                <a:latin typeface="Times New Roman" panose="02020603050405020304" pitchFamily="18" charset="0"/>
                <a:ea typeface="+mn-ea"/>
                <a:cs typeface="+mn-cs"/>
              </a:rPr>
              <a:t>41% of sexual assaults against American Indians are committed by a stranger; 34% by an acquaintance; and 25% by an intimate or family member.</a:t>
            </a:r>
          </a:p>
          <a:p>
            <a:br>
              <a:rPr lang="en-US" dirty="0"/>
            </a:br>
            <a:endParaRPr lang="en-US" sz="1200" b="1" i="0" kern="1200" dirty="0">
              <a:solidFill>
                <a:schemeClr val="tx1"/>
              </a:solidFill>
              <a:effectLst/>
              <a:latin typeface="Times New Roman" panose="02020603050405020304" pitchFamily="18" charset="0"/>
              <a:ea typeface="+mn-ea"/>
              <a:cs typeface="+mn-cs"/>
            </a:endParaRPr>
          </a:p>
          <a:p>
            <a:pPr fontAlgn="base"/>
            <a:endParaRPr lang="en-US" sz="1200" b="1" i="0" kern="1200" dirty="0">
              <a:solidFill>
                <a:schemeClr val="tx1"/>
              </a:solidFill>
              <a:effectLst/>
              <a:latin typeface="Times New Roman" panose="02020603050405020304" pitchFamily="18" charset="0"/>
              <a:ea typeface="+mn-ea"/>
              <a:cs typeface="+mn-cs"/>
            </a:endParaRPr>
          </a:p>
          <a:p>
            <a:pPr fontAlgn="base"/>
            <a:r>
              <a:rPr lang="en-US" sz="1200" b="1" i="0" kern="1200" dirty="0">
                <a:solidFill>
                  <a:schemeClr val="tx1"/>
                </a:solidFill>
                <a:effectLst/>
                <a:latin typeface="Times New Roman" panose="02020603050405020304" pitchFamily="18" charset="0"/>
                <a:ea typeface="+mn-ea"/>
                <a:cs typeface="+mn-cs"/>
              </a:rPr>
              <a:t>Transgender Students Are at Higher Risk for Sexual Violence</a:t>
            </a:r>
          </a:p>
          <a:p>
            <a:pPr fontAlgn="base"/>
            <a:r>
              <a:rPr lang="en-US" sz="1200" b="0" i="0" kern="1200" dirty="0">
                <a:solidFill>
                  <a:schemeClr val="tx1"/>
                </a:solidFill>
                <a:effectLst/>
                <a:latin typeface="Times New Roman" panose="02020603050405020304" pitchFamily="18" charset="0"/>
                <a:ea typeface="+mn-ea"/>
                <a:cs typeface="+mn-cs"/>
              </a:rPr>
              <a:t>21% of TGQN (transgender, genderqueer, nonconforming) college students have been sexually assaulted, compared to 18% of non-TGQN females, and 4% of non-TGQN males.</a:t>
            </a:r>
            <a:r>
              <a:rPr lang="en-US" sz="1200" b="0" i="0" kern="1200" baseline="30000" dirty="0">
                <a:solidFill>
                  <a:schemeClr val="tx1"/>
                </a:solidFill>
                <a:effectLst/>
                <a:latin typeface="Times New Roman" panose="02020603050405020304" pitchFamily="18" charset="0"/>
                <a:ea typeface="+mn-ea"/>
                <a:cs typeface="+mn-cs"/>
              </a:rPr>
              <a:t>17</a:t>
            </a:r>
            <a:endParaRPr lang="en-US" sz="1200" b="0" i="0" kern="1200" dirty="0">
              <a:solidFill>
                <a:schemeClr val="tx1"/>
              </a:solidFill>
              <a:effectLst/>
              <a:latin typeface="Times New Roman" panose="02020603050405020304"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D5A18C68-AD54-440E-A3AB-2D04EBCE636E}" type="slidenum">
              <a:rPr lang="en-US" smtClean="0"/>
              <a:pPr/>
              <a:t>8</a:t>
            </a:fld>
            <a:endParaRPr lang="en-US"/>
          </a:p>
        </p:txBody>
      </p:sp>
      <p:sp>
        <p:nvSpPr>
          <p:cNvPr id="5" name="Date Placeholder 4"/>
          <p:cNvSpPr>
            <a:spLocks noGrp="1"/>
          </p:cNvSpPr>
          <p:nvPr>
            <p:ph type="dt" idx="11"/>
          </p:nvPr>
        </p:nvSpPr>
        <p:spPr/>
        <p:txBody>
          <a:bodyPr/>
          <a:lstStyle/>
          <a:p>
            <a:fld id="{53ED524F-A670-41DB-9689-694D41D98179}" type="datetime1">
              <a:rPr lang="en-US" smtClean="0"/>
              <a:t>12/2/2019</a:t>
            </a:fld>
            <a:endParaRPr lang="en-US"/>
          </a:p>
        </p:txBody>
      </p:sp>
    </p:spTree>
    <p:extLst>
      <p:ext uri="{BB962C8B-B14F-4D97-AF65-F5344CB8AC3E}">
        <p14:creationId xmlns:p14="http://schemas.microsoft.com/office/powerpoint/2010/main" val="1579500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panose="02020603050405020304" pitchFamily="18" charset="0"/>
                <a:ea typeface="+mn-ea"/>
                <a:cs typeface="+mn-cs"/>
              </a:rPr>
              <a:t>Margaret</a:t>
            </a:r>
          </a:p>
          <a:p>
            <a:endParaRPr lang="en-US" dirty="0"/>
          </a:p>
          <a:p>
            <a:endParaRPr lang="en-US" dirty="0"/>
          </a:p>
          <a:p>
            <a:r>
              <a:rPr lang="en-US" dirty="0"/>
              <a:t>According</a:t>
            </a:r>
            <a:r>
              <a:rPr lang="en-US" baseline="0" dirty="0"/>
              <a:t> to American Association on Intellectual and Developmental Disabilities</a:t>
            </a:r>
          </a:p>
          <a:p>
            <a:pPr marL="228600" indent="-228600">
              <a:buAutoNum type="arabicPeriod"/>
            </a:pPr>
            <a:r>
              <a:rPr lang="en-US" dirty="0"/>
              <a:t>The IDD population includes a broad range of conditions with onset in the developmental period (before age twenty-two years) that impact learning, language, behavior and physical areas of life (American Psychiatric Association, 2013; U.S. Department of Health and Human Services Administration for Community Living, 2017). </a:t>
            </a:r>
          </a:p>
          <a:p>
            <a:pPr marL="228600" indent="-228600">
              <a:buAutoNum type="arabicPeriod"/>
            </a:pPr>
            <a:r>
              <a:rPr lang="en-US" dirty="0"/>
              <a:t>Data from the National Health Interview Surveys 2006-2008 estimate that </a:t>
            </a:r>
            <a:r>
              <a:rPr lang="en-US" b="1" dirty="0"/>
              <a:t>neurodevelopmental disorders affect one in six children (15%) in the United States </a:t>
            </a:r>
            <a:r>
              <a:rPr lang="en-US" dirty="0"/>
              <a:t>and recent trends indicate the occurrence of childhood disability due to neurodevelopmental disorders is increasing (Boyle, et al., 2011; </a:t>
            </a:r>
            <a:r>
              <a:rPr lang="en-US" dirty="0" err="1"/>
              <a:t>Houtrow</a:t>
            </a:r>
            <a:r>
              <a:rPr lang="en-US" dirty="0"/>
              <a:t>, Larson, Olson, </a:t>
            </a:r>
            <a:r>
              <a:rPr lang="en-US" dirty="0" err="1"/>
              <a:t>Newacheck</a:t>
            </a:r>
            <a:r>
              <a:rPr lang="en-US" dirty="0"/>
              <a:t>, &amp; </a:t>
            </a:r>
            <a:r>
              <a:rPr lang="en-US" dirty="0" err="1"/>
              <a:t>Halfon</a:t>
            </a:r>
            <a:r>
              <a:rPr lang="en-US" dirty="0"/>
              <a:t>, 2014). Rates increased among children (age 3-17 years) in the United States from 1997 (12.84%) to 2008 (15.04%), largely due to trends in diagnosis of Autism Spectrum Disorder (ASD) and Attention Deficit Hyperactivity Disorder (ADHD) (Boyle, et al., 2011).</a:t>
            </a:r>
          </a:p>
          <a:p>
            <a:r>
              <a:rPr lang="en-US" dirty="0"/>
              <a:t>	</a:t>
            </a:r>
          </a:p>
          <a:p>
            <a:pPr marL="228600" indent="-228600">
              <a:buAutoNum type="arabicPeriod" startAt="3"/>
            </a:pPr>
            <a:r>
              <a:rPr lang="en-US" b="1" dirty="0"/>
              <a:t>The IDD population is comprised of a wide range of neurological, psychiatric and genetic conditions, including autism spectrum disorder (ASD), intellectual disability (ID), attention deficit hyperactivity disorder (ADHD), Down syndrome (DS), Fragile X syndrome (FXS), </a:t>
            </a:r>
            <a:r>
              <a:rPr lang="en-US" b="1" dirty="0" err="1"/>
              <a:t>Angelman</a:t>
            </a:r>
            <a:r>
              <a:rPr lang="en-US" b="1" dirty="0"/>
              <a:t> syndrome (AS), </a:t>
            </a:r>
            <a:r>
              <a:rPr lang="en-US" b="1" dirty="0" err="1"/>
              <a:t>Prader</a:t>
            </a:r>
            <a:r>
              <a:rPr lang="en-US" b="1" dirty="0"/>
              <a:t>-Willi syndrome (PWS) and cerebral palsy (CP). </a:t>
            </a:r>
            <a:r>
              <a:rPr lang="en-US" dirty="0"/>
              <a:t>Thus, characteristics of individuals with this heterogeneous population are highly variable. For example, autism spectrum disorder (ASD) is characterized by social communication deficits and restrictive or repetitive patterns of behavior, whereas cognitive deficits define intellectual disability (ID) and behavioral hyperactivity/impulsivity is a component of attention deficit hyperactivity disorder (ADHD) (American Psychiatric Association, 2013). Characteristics inherent to specific diagnostic groups (e.g. intellectual disability, autism spectrum disorders, attention deficit hyperactivity disorder) render different challenges and risks.</a:t>
            </a:r>
          </a:p>
          <a:p>
            <a:pPr marL="228600" indent="-228600">
              <a:buAutoNum type="arabicPeriod" startAt="3"/>
            </a:pPr>
            <a:endParaRPr lang="en-US" dirty="0"/>
          </a:p>
          <a:p>
            <a:r>
              <a:rPr lang="en-US" b="1" dirty="0"/>
              <a:t>Intellectual Disability - </a:t>
            </a:r>
            <a:r>
              <a:rPr lang="en-US" sz="1200" b="0" i="0" kern="1200" dirty="0">
                <a:solidFill>
                  <a:schemeClr val="tx1"/>
                </a:solidFill>
                <a:effectLst/>
                <a:latin typeface="Times New Roman" panose="02020603050405020304" pitchFamily="18" charset="0"/>
                <a:ea typeface="+mn-ea"/>
                <a:cs typeface="+mn-cs"/>
              </a:rPr>
              <a:t>Intellectual disability (or ID) is a term used when a person has certain limitations in cognitive functioning and skills, including communication, social and self-care skills. These limitations can cause a child to develop and learn more slowly or differently than a typically developing child. Intellectual disability can happen any time before a child turns 18 years old, even before birth.</a:t>
            </a:r>
          </a:p>
          <a:p>
            <a:r>
              <a:rPr lang="en-US" sz="1200" b="0" i="0" kern="1200" dirty="0">
                <a:solidFill>
                  <a:schemeClr val="tx1"/>
                </a:solidFill>
                <a:effectLst/>
                <a:latin typeface="Times New Roman" panose="02020603050405020304" pitchFamily="18" charset="0"/>
                <a:ea typeface="+mn-ea"/>
                <a:cs typeface="+mn-cs"/>
              </a:rPr>
              <a:t>Intellectual disability is the most common developmental disability.</a:t>
            </a:r>
          </a:p>
          <a:p>
            <a:r>
              <a:rPr lang="en-US" sz="1200" b="0" i="0" kern="1200" dirty="0">
                <a:solidFill>
                  <a:schemeClr val="tx1"/>
                </a:solidFill>
                <a:effectLst/>
                <a:latin typeface="Times New Roman" panose="02020603050405020304" pitchFamily="18" charset="0"/>
                <a:ea typeface="+mn-ea"/>
                <a:cs typeface="+mn-cs"/>
              </a:rPr>
              <a:t>According to the </a:t>
            </a:r>
            <a:r>
              <a:rPr lang="en-US" sz="1200" b="1" i="0" kern="1200" dirty="0">
                <a:solidFill>
                  <a:schemeClr val="tx1"/>
                </a:solidFill>
                <a:effectLst/>
                <a:latin typeface="Times New Roman" panose="02020603050405020304" pitchFamily="18" charset="0"/>
                <a:ea typeface="+mn-ea"/>
                <a:cs typeface="+mn-cs"/>
              </a:rPr>
              <a:t>American Association of Intellectual and Developmental Disabilities</a:t>
            </a:r>
            <a:r>
              <a:rPr lang="en-US" sz="1200" b="0" i="0" kern="1200" dirty="0">
                <a:solidFill>
                  <a:schemeClr val="tx1"/>
                </a:solidFill>
                <a:effectLst/>
                <a:latin typeface="Times New Roman" panose="02020603050405020304" pitchFamily="18" charset="0"/>
                <a:ea typeface="+mn-ea"/>
                <a:cs typeface="+mn-cs"/>
              </a:rPr>
              <a:t>, an individual has intellectual disability if he or she meets three criteria:</a:t>
            </a:r>
          </a:p>
          <a:p>
            <a:r>
              <a:rPr lang="en-US" sz="1200" b="0" i="0" kern="1200" dirty="0">
                <a:solidFill>
                  <a:schemeClr val="tx1"/>
                </a:solidFill>
                <a:effectLst/>
                <a:latin typeface="Times New Roman" panose="02020603050405020304" pitchFamily="18" charset="0"/>
                <a:ea typeface="+mn-ea"/>
                <a:cs typeface="+mn-cs"/>
              </a:rPr>
              <a:t>IQ is below 70-75</a:t>
            </a:r>
          </a:p>
          <a:p>
            <a:r>
              <a:rPr lang="en-US" sz="1200" b="0" i="0" kern="1200" dirty="0">
                <a:solidFill>
                  <a:schemeClr val="tx1"/>
                </a:solidFill>
                <a:effectLst/>
                <a:latin typeface="Times New Roman" panose="02020603050405020304" pitchFamily="18" charset="0"/>
                <a:ea typeface="+mn-ea"/>
                <a:cs typeface="+mn-cs"/>
              </a:rPr>
              <a:t>There are significant limitations in two or more adaptive areas (skills that are needed to live, work, and play in the community, such as communication or self-care)</a:t>
            </a:r>
          </a:p>
          <a:p>
            <a:r>
              <a:rPr lang="en-US" sz="1200" b="0" i="0" kern="1200" dirty="0">
                <a:solidFill>
                  <a:schemeClr val="tx1"/>
                </a:solidFill>
                <a:effectLst/>
                <a:latin typeface="Times New Roman" panose="02020603050405020304" pitchFamily="18" charset="0"/>
                <a:ea typeface="+mn-ea"/>
                <a:cs typeface="+mn-cs"/>
              </a:rPr>
              <a:t>The condition manifests itself before the age of 18</a:t>
            </a:r>
          </a:p>
          <a:p>
            <a:pPr marL="228600" indent="-228600">
              <a:buAutoNum type="arabicPeriod" startAt="3"/>
            </a:pPr>
            <a:endParaRPr lang="en-US" b="1" dirty="0"/>
          </a:p>
          <a:p>
            <a:endParaRPr lang="en-US" baseline="0" dirty="0"/>
          </a:p>
          <a:p>
            <a:r>
              <a:rPr lang="en-US" b="1" dirty="0"/>
              <a:t>Core features of IDD related to communication, behavior and learning can complicate psychosexual development and impede individuals' ability to acquire developmentally appropriate knowledge and skills related to sexuality and relationships (Finlay, </a:t>
            </a:r>
            <a:r>
              <a:rPr lang="en-US" b="1" dirty="0" err="1"/>
              <a:t>Rohleder</a:t>
            </a:r>
            <a:r>
              <a:rPr lang="en-US" b="1" dirty="0"/>
              <a:t>, Taylor &amp; </a:t>
            </a:r>
            <a:r>
              <a:rPr lang="en-US" b="1" dirty="0" err="1"/>
              <a:t>Culfear</a:t>
            </a:r>
            <a:r>
              <a:rPr lang="en-US" b="1" dirty="0"/>
              <a:t>, 2015; Foley, 2014; Hannah &amp; Stagg, 2016). </a:t>
            </a:r>
          </a:p>
        </p:txBody>
      </p:sp>
      <p:sp>
        <p:nvSpPr>
          <p:cNvPr id="4" name="Slide Number Placeholder 3"/>
          <p:cNvSpPr>
            <a:spLocks noGrp="1"/>
          </p:cNvSpPr>
          <p:nvPr>
            <p:ph type="sldNum" sz="quarter" idx="10"/>
          </p:nvPr>
        </p:nvSpPr>
        <p:spPr/>
        <p:txBody>
          <a:bodyPr/>
          <a:lstStyle/>
          <a:p>
            <a:fld id="{D5A18C68-AD54-440E-A3AB-2D04EBCE636E}" type="slidenum">
              <a:rPr lang="en-US" smtClean="0"/>
              <a:pPr/>
              <a:t>9</a:t>
            </a:fld>
            <a:endParaRPr lang="en-US"/>
          </a:p>
        </p:txBody>
      </p:sp>
      <p:sp>
        <p:nvSpPr>
          <p:cNvPr id="5" name="Date Placeholder 4"/>
          <p:cNvSpPr>
            <a:spLocks noGrp="1"/>
          </p:cNvSpPr>
          <p:nvPr>
            <p:ph type="dt" idx="11"/>
          </p:nvPr>
        </p:nvSpPr>
        <p:spPr/>
        <p:txBody>
          <a:bodyPr/>
          <a:lstStyle/>
          <a:p>
            <a:fld id="{0DE89127-B3F0-476C-BE23-E62001696BB4}" type="datetime1">
              <a:rPr lang="en-US" smtClean="0"/>
              <a:t>12/2/2019</a:t>
            </a:fld>
            <a:endParaRPr lang="en-US"/>
          </a:p>
        </p:txBody>
      </p:sp>
    </p:spTree>
    <p:extLst>
      <p:ext uri="{BB962C8B-B14F-4D97-AF65-F5344CB8AC3E}">
        <p14:creationId xmlns:p14="http://schemas.microsoft.com/office/powerpoint/2010/main" val="2672605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3087"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panose="02020603050405020304" pitchFamily="18" charset="0"/>
                <a:ea typeface="+mn-ea"/>
                <a:cs typeface="+mn-cs"/>
              </a:rPr>
              <a:t>Deb</a:t>
            </a:r>
          </a:p>
          <a:p>
            <a:pPr defTabSz="923087">
              <a:defRPr/>
            </a:pPr>
            <a:endParaRPr lang="en-US" dirty="0"/>
          </a:p>
          <a:p>
            <a:pPr defTabSz="923087">
              <a:defRPr/>
            </a:pPr>
            <a:endParaRPr lang="en-US" dirty="0"/>
          </a:p>
          <a:p>
            <a:pPr defTabSz="923087">
              <a:defRPr/>
            </a:pPr>
            <a:r>
              <a:rPr lang="en-US" dirty="0"/>
              <a:t>BRC</a:t>
            </a:r>
            <a:r>
              <a:rPr lang="en-US" baseline="0" dirty="0"/>
              <a:t> report - </a:t>
            </a:r>
            <a:r>
              <a:rPr lang="en-US" sz="1200" b="0" i="0" u="none" strike="noStrike" kern="1200" dirty="0">
                <a:solidFill>
                  <a:schemeClr val="tx1"/>
                </a:solidFill>
                <a:effectLst/>
                <a:latin typeface="Times New Roman" panose="02020603050405020304" pitchFamily="18" charset="0"/>
                <a:ea typeface="+mn-ea"/>
                <a:cs typeface="+mn-cs"/>
              </a:rPr>
              <a:t>Talk about sexual violence – final report. Board Resource Center (BRC) &amp; The Arc’s National Center on Criminal Justice and Disability (NCCJD).</a:t>
            </a:r>
          </a:p>
          <a:p>
            <a:pPr defTabSz="923087">
              <a:defRPr/>
            </a:pPr>
            <a:endParaRPr lang="en-US" sz="1200" b="0" i="0" u="none" strike="noStrike" kern="1200" dirty="0">
              <a:solidFill>
                <a:schemeClr val="tx1"/>
              </a:solidFill>
              <a:effectLst/>
              <a:latin typeface="Times New Roman" panose="02020603050405020304" pitchFamily="18" charset="0"/>
              <a:ea typeface="+mn-ea"/>
              <a:cs typeface="+mn-cs"/>
            </a:endParaRPr>
          </a:p>
          <a:p>
            <a:pPr defTabSz="923087">
              <a:defRPr/>
            </a:pPr>
            <a:r>
              <a:rPr lang="en-US" sz="1200" b="0" i="0" u="none" strike="noStrike" kern="1200" dirty="0">
                <a:solidFill>
                  <a:schemeClr val="tx1"/>
                </a:solidFill>
                <a:effectLst/>
                <a:latin typeface="Times New Roman" panose="02020603050405020304" pitchFamily="18" charset="0"/>
                <a:ea typeface="+mn-ea"/>
                <a:cs typeface="+mn-cs"/>
              </a:rPr>
              <a:t>2013</a:t>
            </a:r>
            <a:r>
              <a:rPr lang="en-US" sz="1200" b="0" i="0" u="none" strike="noStrike" kern="1200" baseline="0" dirty="0">
                <a:solidFill>
                  <a:schemeClr val="tx1"/>
                </a:solidFill>
                <a:effectLst/>
                <a:latin typeface="Times New Roman" panose="02020603050405020304" pitchFamily="18" charset="0"/>
                <a:ea typeface="+mn-ea"/>
                <a:cs typeface="+mn-cs"/>
              </a:rPr>
              <a:t> Arc</a:t>
            </a:r>
            <a:br>
              <a:rPr lang="en-US" dirty="0"/>
            </a:br>
            <a:endParaRPr lang="en-US" dirty="0"/>
          </a:p>
          <a:p>
            <a:pPr defTabSz="923087">
              <a:defRPr/>
            </a:pPr>
            <a:r>
              <a:rPr lang="en-US" dirty="0"/>
              <a:t>It is estimated that 90% of men and women with</a:t>
            </a:r>
            <a:r>
              <a:rPr lang="en-US" baseline="0" dirty="0"/>
              <a:t> DD will be sexually </a:t>
            </a:r>
            <a:r>
              <a:rPr lang="en-US" baseline="0" dirty="0" err="1"/>
              <a:t>vicitimized</a:t>
            </a:r>
            <a:r>
              <a:rPr lang="en-US" baseline="0" dirty="0"/>
              <a:t> in their lifetime with only 3% of the assaults reported (</a:t>
            </a:r>
            <a:r>
              <a:rPr lang="en-US" baseline="0" dirty="0" err="1"/>
              <a:t>Sobsey</a:t>
            </a:r>
            <a:r>
              <a:rPr lang="en-US" baseline="0" dirty="0"/>
              <a:t> and Doe, 1991; </a:t>
            </a:r>
            <a:r>
              <a:rPr lang="en-US" baseline="0" dirty="0" err="1"/>
              <a:t>Tysika</a:t>
            </a:r>
            <a:r>
              <a:rPr lang="en-US" baseline="0" dirty="0"/>
              <a:t>, 1998)</a:t>
            </a:r>
            <a:endParaRPr lang="en-US" dirty="0"/>
          </a:p>
        </p:txBody>
      </p:sp>
      <p:sp>
        <p:nvSpPr>
          <p:cNvPr id="4" name="Slide Number Placeholder 3"/>
          <p:cNvSpPr>
            <a:spLocks noGrp="1"/>
          </p:cNvSpPr>
          <p:nvPr>
            <p:ph type="sldNum" sz="quarter" idx="10"/>
          </p:nvPr>
        </p:nvSpPr>
        <p:spPr/>
        <p:txBody>
          <a:bodyPr/>
          <a:lstStyle/>
          <a:p>
            <a:fld id="{D5A18C68-AD54-440E-A3AB-2D04EBCE636E}" type="slidenum">
              <a:rPr lang="en-US" smtClean="0"/>
              <a:t>10</a:t>
            </a:fld>
            <a:endParaRPr lang="en-US"/>
          </a:p>
        </p:txBody>
      </p:sp>
      <p:sp>
        <p:nvSpPr>
          <p:cNvPr id="5" name="Date Placeholder 4"/>
          <p:cNvSpPr>
            <a:spLocks noGrp="1"/>
          </p:cNvSpPr>
          <p:nvPr>
            <p:ph type="dt" idx="11"/>
          </p:nvPr>
        </p:nvSpPr>
        <p:spPr/>
        <p:txBody>
          <a:bodyPr/>
          <a:lstStyle/>
          <a:p>
            <a:fld id="{6066FC16-FAB0-4E4A-92DE-857F30F22FFB}" type="datetime1">
              <a:rPr lang="en-US" smtClean="0"/>
              <a:t>12/2/2019</a:t>
            </a:fld>
            <a:endParaRPr lang="en-US"/>
          </a:p>
        </p:txBody>
      </p:sp>
    </p:spTree>
    <p:extLst>
      <p:ext uri="{BB962C8B-B14F-4D97-AF65-F5344CB8AC3E}">
        <p14:creationId xmlns:p14="http://schemas.microsoft.com/office/powerpoint/2010/main" val="30726958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cidd.unc.edu/" TargetMode="External"/><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www.cidd.unc.edu/"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www.cidd.unc.edu/"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www.cidd.unc.edu/"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www.cidd.unc.edu/"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www.cidd.unc.edu/"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95800" y="1544638"/>
            <a:ext cx="4495800" cy="5313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z="1200"/>
            </a:lvl1pPr>
          </a:lstStyle>
          <a:p>
            <a:r>
              <a:rPr lang="en-US" b="1">
                <a:solidFill>
                  <a:schemeClr val="bg1"/>
                </a:solidFill>
                <a:hlinkClick r:id="rId3"/>
              </a:rPr>
              <a:t>www.cidd.unc.edu</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ECBEC-498F-4D11-87C7-168C52E29B7C}" type="slidenum">
              <a:rPr lang="en-US" smtClean="0"/>
              <a:t>‹#›</a:t>
            </a:fld>
            <a:endParaRPr lang="en-US"/>
          </a:p>
        </p:txBody>
      </p:sp>
      <p:pic>
        <p:nvPicPr>
          <p:cNvPr id="8"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52400" y="152400"/>
            <a:ext cx="4114800" cy="87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18442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www.cidd.unc.edu</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ECBEC-498F-4D11-87C7-168C52E29B7C}" type="slidenum">
              <a:rPr lang="en-US" smtClean="0"/>
              <a:t>‹#›</a:t>
            </a:fld>
            <a:endParaRPr lang="en-US"/>
          </a:p>
        </p:txBody>
      </p:sp>
    </p:spTree>
    <p:extLst>
      <p:ext uri="{BB962C8B-B14F-4D97-AF65-F5344CB8AC3E}">
        <p14:creationId xmlns:p14="http://schemas.microsoft.com/office/powerpoint/2010/main" val="3330759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www.cidd.unc.edu</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ECBEC-498F-4D11-87C7-168C52E29B7C}" type="slidenum">
              <a:rPr lang="en-US" smtClean="0"/>
              <a:t>‹#›</a:t>
            </a:fld>
            <a:endParaRPr lang="en-US"/>
          </a:p>
        </p:txBody>
      </p:sp>
    </p:spTree>
    <p:extLst>
      <p:ext uri="{BB962C8B-B14F-4D97-AF65-F5344CB8AC3E}">
        <p14:creationId xmlns:p14="http://schemas.microsoft.com/office/powerpoint/2010/main" val="2490023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DD28623-0479-48A3-A1ED-F06C52764C13}" type="datetimeFigureOut">
              <a:rPr lang="en-US"/>
              <a:pPr>
                <a:defRPr/>
              </a:pPr>
              <a:t>12/2/2019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6CDA4BE-66A5-43DD-AE0D-348169D6C7B3}" type="slidenum">
              <a:rPr lang="en-US"/>
              <a:pPr>
                <a:defRPr/>
              </a:pPr>
              <a:t>‹#›</a:t>
            </a:fld>
            <a:endParaRPr lang="en-US" dirty="0"/>
          </a:p>
        </p:txBody>
      </p:sp>
    </p:spTree>
    <p:extLst>
      <p:ext uri="{BB962C8B-B14F-4D97-AF65-F5344CB8AC3E}">
        <p14:creationId xmlns:p14="http://schemas.microsoft.com/office/powerpoint/2010/main" val="1095801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A526DFC-8B69-46DF-A0A2-CF7D132EEFBB}" type="datetimeFigureOut">
              <a:rPr lang="en-US"/>
              <a:pPr>
                <a:defRPr/>
              </a:pPr>
              <a:t>12/2/2019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E253378F-5710-44E2-BED8-FF0D948EE3E4}" type="slidenum">
              <a:rPr lang="en-US"/>
              <a:pPr>
                <a:defRPr/>
              </a:pPr>
              <a:t>‹#›</a:t>
            </a:fld>
            <a:endParaRPr lang="en-US" dirty="0"/>
          </a:p>
        </p:txBody>
      </p:sp>
    </p:spTree>
    <p:extLst>
      <p:ext uri="{BB962C8B-B14F-4D97-AF65-F5344CB8AC3E}">
        <p14:creationId xmlns:p14="http://schemas.microsoft.com/office/powerpoint/2010/main" val="3144178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r>
              <a:rPr lang="en-US" noProof="0" dirty="0"/>
              <a:t>Click icon to add table</a:t>
            </a:r>
          </a:p>
        </p:txBody>
      </p:sp>
      <p:sp>
        <p:nvSpPr>
          <p:cNvPr id="4" name="Date Placeholder 3"/>
          <p:cNvSpPr>
            <a:spLocks noGrp="1"/>
          </p:cNvSpPr>
          <p:nvPr>
            <p:ph type="dt" sz="half" idx="10"/>
          </p:nvPr>
        </p:nvSpPr>
        <p:spPr/>
        <p:txBody>
          <a:bodyPr/>
          <a:lstStyle>
            <a:lvl1pPr>
              <a:defRPr/>
            </a:lvl1pPr>
          </a:lstStyle>
          <a:p>
            <a:pPr>
              <a:defRPr/>
            </a:pPr>
            <a:fld id="{6C97E2BD-50ED-48CF-8F45-A68FA01B5711}" type="datetimeFigureOut">
              <a:rPr lang="en-US"/>
              <a:pPr>
                <a:defRPr/>
              </a:pPr>
              <a:t>12/2/2019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8AE30B7-F8AF-441F-9648-9B76C0C3A0D2}" type="slidenum">
              <a:rPr lang="en-US"/>
              <a:pPr>
                <a:defRPr/>
              </a:pPr>
              <a:t>‹#›</a:t>
            </a:fld>
            <a:endParaRPr lang="en-US" dirty="0"/>
          </a:p>
        </p:txBody>
      </p:sp>
    </p:spTree>
    <p:extLst>
      <p:ext uri="{BB962C8B-B14F-4D97-AF65-F5344CB8AC3E}">
        <p14:creationId xmlns:p14="http://schemas.microsoft.com/office/powerpoint/2010/main" val="693587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95800" y="1544638"/>
            <a:ext cx="4495800" cy="5313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z="1200"/>
            </a:lvl1pPr>
          </a:lstStyle>
          <a:p>
            <a:r>
              <a:rPr lang="en-US" b="1">
                <a:solidFill>
                  <a:schemeClr val="bg1"/>
                </a:solidFill>
                <a:hlinkClick r:id="rId3"/>
              </a:rPr>
              <a:t>www.cidd.unc.edu</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ECBEC-498F-4D11-87C7-168C52E29B7C}" type="slidenum">
              <a:rPr lang="en-US" smtClean="0"/>
              <a:t>‹#›</a:t>
            </a:fld>
            <a:endParaRPr lang="en-US"/>
          </a:p>
        </p:txBody>
      </p:sp>
    </p:spTree>
    <p:extLst>
      <p:ext uri="{BB962C8B-B14F-4D97-AF65-F5344CB8AC3E}">
        <p14:creationId xmlns:p14="http://schemas.microsoft.com/office/powerpoint/2010/main" val="731047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95800" y="1544638"/>
            <a:ext cx="4495800" cy="5313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z="1200"/>
            </a:lvl1pPr>
          </a:lstStyle>
          <a:p>
            <a:r>
              <a:rPr lang="en-US" b="1">
                <a:solidFill>
                  <a:schemeClr val="bg1"/>
                </a:solidFill>
                <a:hlinkClick r:id="rId3"/>
              </a:rPr>
              <a:t>www.cidd.unc.edu</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ECBEC-498F-4D11-87C7-168C52E29B7C}" type="slidenum">
              <a:rPr lang="en-US" smtClean="0"/>
              <a:t>‹#›</a:t>
            </a:fld>
            <a:endParaRPr lang="en-US"/>
          </a:p>
        </p:txBody>
      </p:sp>
    </p:spTree>
    <p:extLst>
      <p:ext uri="{BB962C8B-B14F-4D97-AF65-F5344CB8AC3E}">
        <p14:creationId xmlns:p14="http://schemas.microsoft.com/office/powerpoint/2010/main" val="1949795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95800" y="1544638"/>
            <a:ext cx="4495800" cy="5313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lnSpc>
                <a:spcPct val="100000"/>
              </a:lnSpc>
              <a:defRPr sz="2800"/>
            </a:lvl1pPr>
            <a:lvl2pPr>
              <a:lnSpc>
                <a:spcPct val="100000"/>
              </a:lnSpc>
              <a:defRPr sz="2400"/>
            </a:lvl2pPr>
            <a:lvl3pPr>
              <a:lnSpc>
                <a:spcPct val="100000"/>
              </a:lnSpc>
              <a:defRPr sz="2000"/>
            </a:lvl3pPr>
            <a:lvl4pPr>
              <a:lnSpc>
                <a:spcPct val="100000"/>
              </a:lnSpc>
              <a:defRPr sz="1800"/>
            </a:lvl4pPr>
            <a:lvl5pPr>
              <a:lnSpc>
                <a:spcPct val="10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z="1200"/>
            </a:lvl1pPr>
          </a:lstStyle>
          <a:p>
            <a:r>
              <a:rPr lang="en-US" b="1">
                <a:solidFill>
                  <a:schemeClr val="bg1"/>
                </a:solidFill>
                <a:hlinkClick r:id="rId3"/>
              </a:rPr>
              <a:t>www.cidd.unc.edu</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1ECBEC-498F-4D11-87C7-168C52E29B7C}" type="slidenum">
              <a:rPr lang="en-US" smtClean="0"/>
              <a:t>‹#›</a:t>
            </a:fld>
            <a:endParaRPr lang="en-US"/>
          </a:p>
        </p:txBody>
      </p:sp>
    </p:spTree>
    <p:extLst>
      <p:ext uri="{BB962C8B-B14F-4D97-AF65-F5344CB8AC3E}">
        <p14:creationId xmlns:p14="http://schemas.microsoft.com/office/powerpoint/2010/main" val="2258569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95800" y="1544638"/>
            <a:ext cx="4495800" cy="5313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z="1200"/>
            </a:lvl1pPr>
          </a:lstStyle>
          <a:p>
            <a:r>
              <a:rPr lang="en-US" b="1">
                <a:solidFill>
                  <a:schemeClr val="bg1"/>
                </a:solidFill>
                <a:hlinkClick r:id="rId3"/>
              </a:rPr>
              <a:t>www.cidd.unc.edu</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1ECBEC-498F-4D11-87C7-168C52E29B7C}" type="slidenum">
              <a:rPr lang="en-US" smtClean="0"/>
              <a:t>‹#›</a:t>
            </a:fld>
            <a:endParaRPr lang="en-US"/>
          </a:p>
        </p:txBody>
      </p:sp>
    </p:spTree>
    <p:extLst>
      <p:ext uri="{BB962C8B-B14F-4D97-AF65-F5344CB8AC3E}">
        <p14:creationId xmlns:p14="http://schemas.microsoft.com/office/powerpoint/2010/main" val="4090352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95800" y="1544638"/>
            <a:ext cx="4495800" cy="5313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sz="1200"/>
            </a:lvl1pPr>
          </a:lstStyle>
          <a:p>
            <a:r>
              <a:rPr lang="en-US" b="1">
                <a:solidFill>
                  <a:schemeClr val="bg1"/>
                </a:solidFill>
                <a:hlinkClick r:id="rId3"/>
              </a:rPr>
              <a:t>www.cidd.unc.edu</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1ECBEC-498F-4D11-87C7-168C52E29B7C}" type="slidenum">
              <a:rPr lang="en-US" smtClean="0"/>
              <a:t>‹#›</a:t>
            </a:fld>
            <a:endParaRPr lang="en-US"/>
          </a:p>
        </p:txBody>
      </p:sp>
    </p:spTree>
    <p:extLst>
      <p:ext uri="{BB962C8B-B14F-4D97-AF65-F5344CB8AC3E}">
        <p14:creationId xmlns:p14="http://schemas.microsoft.com/office/powerpoint/2010/main" val="993659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www.cidd.unc.edu</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1ECBEC-498F-4D11-87C7-168C52E29B7C}" type="slidenum">
              <a:rPr lang="en-US" smtClean="0"/>
              <a:t>‹#›</a:t>
            </a:fld>
            <a:endParaRPr lang="en-US"/>
          </a:p>
        </p:txBody>
      </p:sp>
    </p:spTree>
    <p:extLst>
      <p:ext uri="{BB962C8B-B14F-4D97-AF65-F5344CB8AC3E}">
        <p14:creationId xmlns:p14="http://schemas.microsoft.com/office/powerpoint/2010/main" val="2184188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www.cidd.unc.edu</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1ECBEC-498F-4D11-87C7-168C52E29B7C}" type="slidenum">
              <a:rPr lang="en-US" smtClean="0"/>
              <a:t>‹#›</a:t>
            </a:fld>
            <a:endParaRPr lang="en-US"/>
          </a:p>
        </p:txBody>
      </p:sp>
    </p:spTree>
    <p:extLst>
      <p:ext uri="{BB962C8B-B14F-4D97-AF65-F5344CB8AC3E}">
        <p14:creationId xmlns:p14="http://schemas.microsoft.com/office/powerpoint/2010/main" val="1415104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www.cidd.unc.edu</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1ECBEC-498F-4D11-87C7-168C52E29B7C}" type="slidenum">
              <a:rPr lang="en-US" smtClean="0"/>
              <a:t>‹#›</a:t>
            </a:fld>
            <a:endParaRPr lang="en-US"/>
          </a:p>
        </p:txBody>
      </p:sp>
    </p:spTree>
    <p:extLst>
      <p:ext uri="{BB962C8B-B14F-4D97-AF65-F5344CB8AC3E}">
        <p14:creationId xmlns:p14="http://schemas.microsoft.com/office/powerpoint/2010/main" val="2217658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cidd.unc.edu/"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r>
              <a:rPr lang="en-US" b="1">
                <a:solidFill>
                  <a:schemeClr val="bg1"/>
                </a:solidFill>
                <a:hlinkClick r:id="rId13"/>
              </a:rPr>
              <a:t>www.cidd.unc.edu</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fld id="{F71ECBEC-498F-4D11-87C7-168C52E29B7C}" type="slidenum">
              <a:rPr lang="en-US" smtClean="0"/>
              <a:pPr/>
              <a:t>‹#›</a:t>
            </a:fld>
            <a:endParaRPr lang="en-US"/>
          </a:p>
        </p:txBody>
      </p:sp>
    </p:spTree>
    <p:extLst>
      <p:ext uri="{BB962C8B-B14F-4D97-AF65-F5344CB8AC3E}">
        <p14:creationId xmlns:p14="http://schemas.microsoft.com/office/powerpoint/2010/main" val="2059002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35950CB-448D-420B-8570-F308065EA756}" type="datetimeFigureOut">
              <a:rPr lang="en-US"/>
              <a:pPr>
                <a:defRPr/>
              </a:pPr>
              <a:t>12/2/2019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7977B8D3-27DD-41BC-A2CD-75577BB3C4DE}" type="slidenum">
              <a:rPr lang="en-US"/>
              <a:pPr>
                <a:defRPr/>
              </a:pPr>
              <a:t>‹#›</a:t>
            </a:fld>
            <a:endParaRPr lang="en-US" dirty="0"/>
          </a:p>
        </p:txBody>
      </p:sp>
    </p:spTree>
    <p:extLst>
      <p:ext uri="{BB962C8B-B14F-4D97-AF65-F5344CB8AC3E}">
        <p14:creationId xmlns:p14="http://schemas.microsoft.com/office/powerpoint/2010/main" val="240100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yhLsATwO0o4"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ncdhhs.gov/dss/local/index.ht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www.rainn.org/"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hemeOverride" Target="../theme/themeOverride4.xml"/><Relationship Id="rId4" Type="http://schemas.openxmlformats.org/officeDocument/2006/relationships/image" Target="../media/image18.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hemeOverride" Target="../theme/themeOverride6.xml"/><Relationship Id="rId5" Type="http://schemas.openxmlformats.org/officeDocument/2006/relationships/image" Target="../media/image27.jpeg"/><Relationship Id="rId4" Type="http://schemas.openxmlformats.org/officeDocument/2006/relationships/image" Target="../media/image26.jpe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hyperlink" Target="https://www.rainn.org/laws-your-state-north-carolina"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6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56.xml"/><Relationship Id="rId7" Type="http://schemas.openxmlformats.org/officeDocument/2006/relationships/hyperlink" Target="mailto:Deborah.Zuver@cidd.unc.edu" TargetMode="External"/><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hyperlink" Target="mailto:Morgan.Parlier@cidd.unc.edu" TargetMode="External"/><Relationship Id="rId5" Type="http://schemas.openxmlformats.org/officeDocument/2006/relationships/hyperlink" Target="mailto:Margaret.DeRamus@cidd.unc.edu" TargetMode="External"/><Relationship Id="rId4" Type="http://schemas.openxmlformats.org/officeDocument/2006/relationships/hyperlink" Target="http://www.cidd.unc.edu/"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siecus.org/resources/the-guidelines/" TargetMode="External"/><Relationship Id="rId3" Type="http://schemas.openxmlformats.org/officeDocument/2006/relationships/image" Target="../media/image54.png"/><Relationship Id="rId7" Type="http://schemas.openxmlformats.org/officeDocument/2006/relationships/hyperlink" Target="https://researchautism.org/sex-ed-guide/"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https://vkc.mc.vanderbilt.edu/healthybodies/" TargetMode="External"/><Relationship Id="rId5" Type="http://schemas.openxmlformats.org/officeDocument/2006/relationships/hyperlink" Target="http://www.srcp.org/" TargetMode="External"/><Relationship Id="rId10" Type="http://schemas.openxmlformats.org/officeDocument/2006/relationships/hyperlink" Target="http://www.advocatesforyouth.org/" TargetMode="External"/><Relationship Id="rId4" Type="http://schemas.openxmlformats.org/officeDocument/2006/relationships/hyperlink" Target="http://www.disabilityworkshops.com/" TargetMode="External"/><Relationship Id="rId9" Type="http://schemas.openxmlformats.org/officeDocument/2006/relationships/hyperlink" Target="http://www.plannedparenthood.or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teachingsexualhealth.ca/"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hyperlink" Target="https://www.nsvrc.org/statistics" TargetMode="External"/><Relationship Id="rId4" Type="http://schemas.openxmlformats.org/officeDocument/2006/relationships/hyperlink" Target="https://www.uab.edu/civitansparks/images/Sex_Lifespan_Prt._1.pdf"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s://vkc.mc.vanderbilt.edu/healthybodies/files/HealthyBodiesAppendix-Girls.pdf" TargetMode="External"/><Relationship Id="rId3" Type="http://schemas.openxmlformats.org/officeDocument/2006/relationships/hyperlink" Target="https://www.rainn.org/statistics" TargetMode="External"/><Relationship Id="rId7" Type="http://schemas.openxmlformats.org/officeDocument/2006/relationships/hyperlink" Target="https://vkc.mc.vanderbilt.edu/healthybodies/files/HealthyBodiesAppendix-Boys.pdf"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hyperlink" Target="https://vkc.mc.vanderbilt.edu/healthybodies/girls.html" TargetMode="External"/><Relationship Id="rId5" Type="http://schemas.openxmlformats.org/officeDocument/2006/relationships/hyperlink" Target="https://www.thearc.org/file/nccjd_sexual-violence/ARC-BRC-finalreport-6-FINAL.pdf" TargetMode="External"/><Relationship Id="rId4" Type="http://schemas.openxmlformats.org/officeDocument/2006/relationships/hyperlink" Target="https://www.thearc.org/file/nccjd_sexual"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0" y="879230"/>
            <a:ext cx="8950568" cy="3499338"/>
          </a:xfrm>
        </p:spPr>
        <p:txBody>
          <a:bodyPr>
            <a:normAutofit/>
          </a:bodyPr>
          <a:lstStyle/>
          <a:p>
            <a:r>
              <a:rPr lang="en-US" sz="2700" b="1" dirty="0"/>
              <a:t>2019 CIDD COMMUNITY TALK SERIES</a:t>
            </a:r>
            <a:br>
              <a:rPr lang="en-US" dirty="0"/>
            </a:br>
            <a:br>
              <a:rPr lang="en-US" dirty="0"/>
            </a:br>
            <a:r>
              <a:rPr lang="en-US" b="1" dirty="0"/>
              <a:t>Addressing </a:t>
            </a:r>
            <a:br>
              <a:rPr lang="en-US" b="1" dirty="0"/>
            </a:br>
            <a:r>
              <a:rPr lang="en-US" b="1" dirty="0"/>
              <a:t>the Sexual Violence Epidemic </a:t>
            </a:r>
            <a:br>
              <a:rPr lang="en-US" b="1" dirty="0"/>
            </a:br>
            <a:r>
              <a:rPr lang="en-US" b="1" dirty="0"/>
              <a:t>in the IDD Community</a:t>
            </a:r>
            <a:endParaRPr lang="en-US" b="1" i="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401515" y="3429000"/>
            <a:ext cx="8340969" cy="3253154"/>
          </a:xfrm>
        </p:spPr>
        <p:txBody>
          <a:bodyPr>
            <a:normAutofit lnSpcReduction="10000"/>
          </a:bodyPr>
          <a:lstStyle/>
          <a:p>
            <a:endParaRPr lang="en-US" b="1" dirty="0"/>
          </a:p>
          <a:p>
            <a:r>
              <a:rPr lang="en-US" dirty="0"/>
              <a:t>  </a:t>
            </a:r>
            <a:br>
              <a:rPr lang="en-US" b="1" dirty="0"/>
            </a:br>
            <a:endParaRPr lang="en-US" b="1" dirty="0"/>
          </a:p>
          <a:p>
            <a:r>
              <a:rPr lang="en-US" dirty="0">
                <a:solidFill>
                  <a:schemeClr val="tx1"/>
                </a:solidFill>
              </a:rPr>
              <a:t>Margaret DeRamus, MS, CCC-SLP</a:t>
            </a:r>
          </a:p>
          <a:p>
            <a:pPr>
              <a:lnSpc>
                <a:spcPct val="120000"/>
              </a:lnSpc>
              <a:spcBef>
                <a:spcPts val="0"/>
              </a:spcBef>
            </a:pPr>
            <a:r>
              <a:rPr lang="en-US" dirty="0">
                <a:solidFill>
                  <a:schemeClr val="tx1"/>
                </a:solidFill>
              </a:rPr>
              <a:t>Morgan Parlier, MSW, LCSW</a:t>
            </a:r>
            <a:br>
              <a:rPr lang="en-US" dirty="0">
                <a:solidFill>
                  <a:schemeClr val="tx1"/>
                </a:solidFill>
              </a:rPr>
            </a:br>
            <a:r>
              <a:rPr lang="en-US" dirty="0">
                <a:solidFill>
                  <a:schemeClr val="tx1"/>
                </a:solidFill>
              </a:rPr>
              <a:t>Deb Zuver, MA, LMFT, RDT</a:t>
            </a:r>
          </a:p>
          <a:p>
            <a:pPr>
              <a:lnSpc>
                <a:spcPct val="120000"/>
              </a:lnSpc>
              <a:spcBef>
                <a:spcPts val="0"/>
              </a:spcBef>
            </a:pPr>
            <a:endParaRPr lang="en-US" sz="5100" dirty="0">
              <a:solidFill>
                <a:schemeClr val="tx1"/>
              </a:solidFill>
              <a:latin typeface="Times New Roman" panose="02020603050405020304" pitchFamily="18" charset="0"/>
              <a:cs typeface="Times New Roman" panose="02020603050405020304" pitchFamily="18" charset="0"/>
            </a:endParaRPr>
          </a:p>
          <a:p>
            <a:endParaRPr lang="en-US" sz="3300" dirty="0">
              <a:solidFill>
                <a:schemeClr val="tx1"/>
              </a:solidFill>
              <a:cs typeface="Times New Roman" panose="02020603050405020304" pitchFamily="18" charset="0"/>
            </a:endParaRPr>
          </a:p>
          <a:p>
            <a:endParaRPr lang="en-US" sz="3300" dirty="0">
              <a:solidFill>
                <a:schemeClr val="tx1"/>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8347788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t>IDD Community </a:t>
            </a:r>
            <a:br>
              <a:rPr lang="en-US" sz="4000" b="1" dirty="0"/>
            </a:br>
            <a:r>
              <a:rPr lang="en-US" sz="4000" b="1" dirty="0"/>
              <a:t>is a vulnerable population…</a:t>
            </a:r>
            <a:endParaRPr lang="en-US" sz="4000" dirty="0"/>
          </a:p>
        </p:txBody>
      </p:sp>
      <p:sp>
        <p:nvSpPr>
          <p:cNvPr id="3" name="Content Placeholder 2"/>
          <p:cNvSpPr>
            <a:spLocks noGrp="1"/>
          </p:cNvSpPr>
          <p:nvPr>
            <p:ph idx="1"/>
          </p:nvPr>
        </p:nvSpPr>
        <p:spPr>
          <a:xfrm>
            <a:off x="457200" y="2006234"/>
            <a:ext cx="8229600" cy="4350116"/>
          </a:xfrm>
        </p:spPr>
        <p:txBody>
          <a:bodyPr>
            <a:normAutofit fontScale="92500" lnSpcReduction="20000"/>
          </a:bodyPr>
          <a:lstStyle/>
          <a:p>
            <a:pPr marL="0" indent="0">
              <a:buNone/>
            </a:pPr>
            <a:r>
              <a:rPr lang="en-US" u="sng" dirty="0"/>
              <a:t>Victimization</a:t>
            </a:r>
          </a:p>
          <a:p>
            <a:pPr marL="0" indent="0">
              <a:buNone/>
            </a:pPr>
            <a:endParaRPr lang="en-US" sz="2400" u="sng" dirty="0"/>
          </a:p>
          <a:p>
            <a:pPr marL="400050">
              <a:buFont typeface="Arial"/>
              <a:buChar char="•"/>
            </a:pPr>
            <a:r>
              <a:rPr lang="en-US" b="1" dirty="0"/>
              <a:t>People with I/DD:  7X</a:t>
            </a:r>
            <a:r>
              <a:rPr lang="en-US" dirty="0"/>
              <a:t> more likely to be sexually assaulted than general population</a:t>
            </a:r>
          </a:p>
          <a:p>
            <a:pPr marL="400050">
              <a:buFont typeface="Arial"/>
              <a:buChar char="•"/>
            </a:pPr>
            <a:endParaRPr lang="en-US" sz="2600" dirty="0"/>
          </a:p>
          <a:p>
            <a:pPr marL="400050">
              <a:buFont typeface="Arial"/>
              <a:buChar char="•"/>
            </a:pPr>
            <a:r>
              <a:rPr lang="en-US" dirty="0"/>
              <a:t>Nearly </a:t>
            </a:r>
            <a:r>
              <a:rPr lang="en-US" b="1" dirty="0"/>
              <a:t>90% </a:t>
            </a:r>
            <a:r>
              <a:rPr lang="en-US" dirty="0"/>
              <a:t>of women with I/DD</a:t>
            </a:r>
            <a:r>
              <a:rPr lang="en-US" b="1" dirty="0"/>
              <a:t> </a:t>
            </a:r>
            <a:r>
              <a:rPr lang="en-US" dirty="0"/>
              <a:t>experience sexual assault during their lifetime </a:t>
            </a:r>
          </a:p>
          <a:p>
            <a:pPr marL="400050">
              <a:buFont typeface="Arial"/>
              <a:buChar char="•"/>
            </a:pPr>
            <a:endParaRPr lang="en-US" sz="2600" dirty="0"/>
          </a:p>
          <a:p>
            <a:pPr marL="400050">
              <a:buFont typeface="Arial"/>
              <a:buChar char="•"/>
            </a:pPr>
            <a:r>
              <a:rPr lang="en-US" b="1" dirty="0"/>
              <a:t>49%</a:t>
            </a:r>
            <a:r>
              <a:rPr lang="en-US" dirty="0"/>
              <a:t> of individuals with I/DD will experience </a:t>
            </a:r>
            <a:r>
              <a:rPr lang="en-US" b="1" dirty="0"/>
              <a:t>more than 10 </a:t>
            </a:r>
            <a:r>
              <a:rPr lang="en-US" dirty="0"/>
              <a:t>incidents of sexual abuse</a:t>
            </a:r>
          </a:p>
        </p:txBody>
      </p:sp>
      <p:sp>
        <p:nvSpPr>
          <p:cNvPr id="4" name="Slide Number Placeholder 3"/>
          <p:cNvSpPr>
            <a:spLocks noGrp="1"/>
          </p:cNvSpPr>
          <p:nvPr>
            <p:ph type="sldNum" sz="quarter" idx="12"/>
          </p:nvPr>
        </p:nvSpPr>
        <p:spPr/>
        <p:txBody>
          <a:bodyPr/>
          <a:lstStyle/>
          <a:p>
            <a:fld id="{F71ECBEC-498F-4D11-87C7-168C52E29B7C}" type="slidenum">
              <a:rPr lang="en-US" smtClean="0"/>
              <a:t>10</a:t>
            </a:fld>
            <a:endParaRPr lang="en-US"/>
          </a:p>
        </p:txBody>
      </p:sp>
    </p:spTree>
    <p:extLst>
      <p:ext uri="{BB962C8B-B14F-4D97-AF65-F5344CB8AC3E}">
        <p14:creationId xmlns:p14="http://schemas.microsoft.com/office/powerpoint/2010/main" val="2762566938"/>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42F407E-1CB3-4FFC-9527-FE8ECC70AE12}"/>
              </a:ext>
            </a:extLst>
          </p:cNvPr>
          <p:cNvSpPr>
            <a:spLocks noGrp="1" noChangeArrowheads="1"/>
          </p:cNvSpPr>
          <p:nvPr>
            <p:ph type="title"/>
          </p:nvPr>
        </p:nvSpPr>
        <p:spPr/>
        <p:txBody>
          <a:bodyPr>
            <a:normAutofit fontScale="90000"/>
          </a:bodyPr>
          <a:lstStyle/>
          <a:p>
            <a:pPr eaLnBrk="1" hangingPunct="1">
              <a:defRPr/>
            </a:pPr>
            <a:r>
              <a:rPr lang="en-US" altLang="en-US" b="1" dirty="0"/>
              <a:t>Complex issue:</a:t>
            </a:r>
            <a:br>
              <a:rPr lang="en-US" altLang="en-US" b="1" dirty="0"/>
            </a:br>
            <a:r>
              <a:rPr lang="en-US" altLang="en-US" b="1" dirty="0"/>
              <a:t>NPR’s </a:t>
            </a:r>
            <a:r>
              <a:rPr lang="en-US" altLang="en-US" b="1" i="1" dirty="0"/>
              <a:t>Abused and Betrayed </a:t>
            </a:r>
            <a:endParaRPr lang="en-US" altLang="en-US" b="1" dirty="0"/>
          </a:p>
        </p:txBody>
      </p:sp>
      <p:sp>
        <p:nvSpPr>
          <p:cNvPr id="56323" name="Rectangle 3">
            <a:extLst>
              <a:ext uri="{FF2B5EF4-FFF2-40B4-BE49-F238E27FC236}">
                <a16:creationId xmlns:a16="http://schemas.microsoft.com/office/drawing/2014/main" id="{8BE4E19F-2920-448B-881D-F24B24802A35}"/>
              </a:ext>
            </a:extLst>
          </p:cNvPr>
          <p:cNvSpPr>
            <a:spLocks noGrp="1" noChangeArrowheads="1"/>
          </p:cNvSpPr>
          <p:nvPr>
            <p:ph type="body" idx="1"/>
          </p:nvPr>
        </p:nvSpPr>
        <p:spPr>
          <a:xfrm>
            <a:off x="304800" y="1600200"/>
            <a:ext cx="8534400" cy="5029200"/>
          </a:xfrm>
        </p:spPr>
        <p:txBody>
          <a:bodyPr>
            <a:normAutofit fontScale="92500" lnSpcReduction="10000"/>
          </a:bodyPr>
          <a:lstStyle/>
          <a:p>
            <a:pPr marL="0" indent="0" algn="ctr" eaLnBrk="1" hangingPunct="1">
              <a:buFontTx/>
              <a:buNone/>
            </a:pPr>
            <a:r>
              <a:rPr lang="en-US" altLang="en-US" dirty="0"/>
              <a:t>“</a:t>
            </a:r>
            <a:r>
              <a:rPr lang="en-US" altLang="en-US" i="1" dirty="0"/>
              <a:t>Wicked problem” (complex) – Why?</a:t>
            </a:r>
          </a:p>
          <a:p>
            <a:pPr marL="0" indent="0" eaLnBrk="1" hangingPunct="1">
              <a:buFontTx/>
              <a:buNone/>
            </a:pPr>
            <a:endParaRPr lang="en-US" altLang="en-US" sz="1800" dirty="0"/>
          </a:p>
          <a:p>
            <a:pPr marL="514350" indent="-514350" eaLnBrk="1" hangingPunct="1">
              <a:buAutoNum type="arabicParenR"/>
            </a:pPr>
            <a:r>
              <a:rPr lang="en-US" altLang="en-US" dirty="0"/>
              <a:t>Limited self-advocacy skills and sexuality   </a:t>
            </a:r>
          </a:p>
          <a:p>
            <a:pPr marL="0" indent="0" eaLnBrk="1" hangingPunct="1">
              <a:buNone/>
            </a:pPr>
            <a:r>
              <a:rPr lang="en-US" altLang="en-US" dirty="0"/>
              <a:t>     education</a:t>
            </a:r>
          </a:p>
          <a:p>
            <a:pPr marL="0" indent="0" eaLnBrk="1" hangingPunct="1">
              <a:buNone/>
            </a:pPr>
            <a:endParaRPr lang="en-US" altLang="en-US" sz="1800" dirty="0">
              <a:cs typeface="Arial"/>
            </a:endParaRPr>
          </a:p>
          <a:p>
            <a:pPr marL="0" indent="0" eaLnBrk="1" hangingPunct="1">
              <a:buNone/>
            </a:pPr>
            <a:r>
              <a:rPr lang="en-US" altLang="en-US" sz="3500" dirty="0">
                <a:cs typeface="Arial"/>
              </a:rPr>
              <a:t>2)  </a:t>
            </a:r>
            <a:r>
              <a:rPr lang="en-US" altLang="en-US" dirty="0"/>
              <a:t>Lack training: families, providers, </a:t>
            </a:r>
            <a:r>
              <a:rPr lang="en-US" altLang="en-US" sz="3200" dirty="0"/>
              <a:t>RCC/SANE</a:t>
            </a:r>
            <a:r>
              <a:rPr lang="en-US" altLang="en-US" dirty="0"/>
              <a:t>,   </a:t>
            </a:r>
          </a:p>
          <a:p>
            <a:pPr marL="0" indent="0" eaLnBrk="1" hangingPunct="1">
              <a:buNone/>
            </a:pPr>
            <a:r>
              <a:rPr lang="en-US" altLang="en-US" dirty="0"/>
              <a:t>      educators, law enforcement</a:t>
            </a:r>
          </a:p>
          <a:p>
            <a:pPr marL="0" indent="0" eaLnBrk="1" hangingPunct="1">
              <a:buFontTx/>
              <a:buAutoNum type="arabicPeriod"/>
            </a:pPr>
            <a:endParaRPr lang="en-US" altLang="en-US" sz="1800" dirty="0">
              <a:cs typeface="Arial"/>
            </a:endParaRPr>
          </a:p>
          <a:p>
            <a:pPr marL="0" indent="0" eaLnBrk="1" hangingPunct="1">
              <a:buNone/>
            </a:pPr>
            <a:r>
              <a:rPr lang="en-US" altLang="en-US" dirty="0"/>
              <a:t>3)  Limited public awareness</a:t>
            </a:r>
          </a:p>
          <a:p>
            <a:pPr marL="0" indent="0" eaLnBrk="1" hangingPunct="1">
              <a:buFontTx/>
              <a:buAutoNum type="arabicPeriod"/>
            </a:pPr>
            <a:endParaRPr lang="en-US" altLang="en-US" sz="1900" dirty="0">
              <a:cs typeface="Arial"/>
            </a:endParaRPr>
          </a:p>
          <a:p>
            <a:pPr marL="0" indent="0" eaLnBrk="1" hangingPunct="1">
              <a:buNone/>
            </a:pPr>
            <a:r>
              <a:rPr lang="en-US" altLang="en-US" dirty="0"/>
              <a:t>4)  Need for systemic change</a:t>
            </a:r>
            <a:endParaRPr lang="en-US" altLang="en-US" dirty="0">
              <a:cs typeface="Arial"/>
            </a:endParaRPr>
          </a:p>
          <a:p>
            <a:pPr marL="0" indent="0" eaLnBrk="1" hangingPunct="1">
              <a:buFontTx/>
              <a:buAutoNum type="arabicPeriod"/>
            </a:pPr>
            <a:endParaRPr lang="en-US" altLang="en-US" dirty="0"/>
          </a:p>
          <a:p>
            <a:pPr marL="0" indent="0" eaLnBrk="1" hangingPunct="1"/>
            <a:endParaRPr lang="en-US"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25"/>
            <a:ext cx="8229600" cy="1143000"/>
          </a:xfrm>
        </p:spPr>
        <p:txBody>
          <a:bodyPr>
            <a:normAutofit/>
          </a:bodyPr>
          <a:lstStyle/>
          <a:p>
            <a:r>
              <a:rPr lang="en-US" altLang="en-US" b="1" dirty="0"/>
              <a:t>Complex Issues (cont.)</a:t>
            </a:r>
            <a:endParaRPr lang="en-US" b="1" dirty="0"/>
          </a:p>
        </p:txBody>
      </p:sp>
      <p:sp>
        <p:nvSpPr>
          <p:cNvPr id="3" name="Content Placeholder 2"/>
          <p:cNvSpPr>
            <a:spLocks noGrp="1"/>
          </p:cNvSpPr>
          <p:nvPr>
            <p:ph idx="1"/>
          </p:nvPr>
        </p:nvSpPr>
        <p:spPr>
          <a:xfrm>
            <a:off x="457200" y="1103749"/>
            <a:ext cx="8229600" cy="5435163"/>
          </a:xfrm>
        </p:spPr>
        <p:txBody>
          <a:bodyPr>
            <a:normAutofit/>
          </a:bodyPr>
          <a:lstStyle/>
          <a:p>
            <a:r>
              <a:rPr lang="en-US" dirty="0"/>
              <a:t>Only 14% of SA committed by strangers</a:t>
            </a:r>
          </a:p>
          <a:p>
            <a:r>
              <a:rPr lang="en-US" dirty="0"/>
              <a:t>The </a:t>
            </a:r>
            <a:r>
              <a:rPr lang="en-US" b="1" u="sng" dirty="0"/>
              <a:t>vast majority are known and trusted </a:t>
            </a:r>
            <a:r>
              <a:rPr lang="en-US" dirty="0"/>
              <a:t>by the individual</a:t>
            </a:r>
          </a:p>
          <a:p>
            <a:r>
              <a:rPr lang="en-US" dirty="0">
                <a:hlinkClick r:id="rId3"/>
              </a:rPr>
              <a:t>Abuse of People with Disabilities</a:t>
            </a:r>
            <a:endParaRPr lang="en-US" dirty="0"/>
          </a:p>
          <a:p>
            <a:pPr marL="0" indent="0">
              <a:buNone/>
            </a:pPr>
            <a:endParaRPr lang="en-US" sz="1400" b="1"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8708" y="3292244"/>
            <a:ext cx="6084277" cy="3565756"/>
          </a:xfrm>
          <a:prstGeom prst="rect">
            <a:avLst/>
          </a:prstGeom>
        </p:spPr>
      </p:pic>
      <p:sp>
        <p:nvSpPr>
          <p:cNvPr id="4" name="Slide Number Placeholder 3"/>
          <p:cNvSpPr>
            <a:spLocks noGrp="1"/>
          </p:cNvSpPr>
          <p:nvPr>
            <p:ph type="sldNum" sz="quarter" idx="12"/>
          </p:nvPr>
        </p:nvSpPr>
        <p:spPr/>
        <p:txBody>
          <a:bodyPr/>
          <a:lstStyle/>
          <a:p>
            <a:fld id="{F71ECBEC-498F-4D11-87C7-168C52E29B7C}" type="slidenum">
              <a:rPr lang="en-US" smtClean="0"/>
              <a:t>12</a:t>
            </a:fld>
            <a:endParaRPr lang="en-US"/>
          </a:p>
        </p:txBody>
      </p:sp>
    </p:spTree>
    <p:extLst>
      <p:ext uri="{BB962C8B-B14F-4D97-AF65-F5344CB8AC3E}">
        <p14:creationId xmlns:p14="http://schemas.microsoft.com/office/powerpoint/2010/main" val="1134413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a:t>Why are people with I/DD more vulnerable?</a:t>
            </a:r>
          </a:p>
        </p:txBody>
      </p:sp>
      <p:sp>
        <p:nvSpPr>
          <p:cNvPr id="3" name="Content Placeholder 2"/>
          <p:cNvSpPr>
            <a:spLocks noGrp="1"/>
          </p:cNvSpPr>
          <p:nvPr>
            <p:ph idx="1"/>
          </p:nvPr>
        </p:nvSpPr>
        <p:spPr>
          <a:xfrm>
            <a:off x="457200" y="1713035"/>
            <a:ext cx="4290646" cy="4525963"/>
          </a:xfrm>
        </p:spPr>
        <p:txBody>
          <a:bodyPr vert="horz" lIns="91440" tIns="45720" rIns="91440" bIns="45720" rtlCol="0" anchor="t">
            <a:normAutofit fontScale="70000" lnSpcReduction="20000"/>
          </a:bodyPr>
          <a:lstStyle/>
          <a:p>
            <a:pPr marL="0" indent="0">
              <a:buNone/>
            </a:pPr>
            <a:r>
              <a:rPr lang="en-US" sz="4600" b="1" dirty="0"/>
              <a:t>Developmental</a:t>
            </a:r>
          </a:p>
          <a:p>
            <a:r>
              <a:rPr lang="en-US" sz="3400" dirty="0"/>
              <a:t>Social Cognitive Deficits</a:t>
            </a:r>
          </a:p>
          <a:p>
            <a:pPr lvl="1">
              <a:buFont typeface="Courier New" panose="02070309020205020404" pitchFamily="49" charset="0"/>
              <a:buChar char="o"/>
            </a:pPr>
            <a:r>
              <a:rPr lang="en-US" sz="3400" dirty="0"/>
              <a:t>Reading subtle cues</a:t>
            </a:r>
          </a:p>
          <a:p>
            <a:r>
              <a:rPr lang="en-US" sz="3400" dirty="0"/>
              <a:t>Executive Functioning</a:t>
            </a:r>
          </a:p>
          <a:p>
            <a:pPr lvl="1">
              <a:buFont typeface="Courier New" panose="02070309020205020404" pitchFamily="49" charset="0"/>
              <a:buChar char="o"/>
            </a:pPr>
            <a:r>
              <a:rPr lang="en-US" sz="3400" dirty="0"/>
              <a:t>Planning and organization </a:t>
            </a:r>
          </a:p>
          <a:p>
            <a:r>
              <a:rPr lang="en-US" sz="3400" dirty="0">
                <a:latin typeface="Times New Roman"/>
                <a:cs typeface="Times New Roman"/>
              </a:rPr>
              <a:t>Central Coherence</a:t>
            </a:r>
          </a:p>
          <a:p>
            <a:pPr lvl="1">
              <a:buFont typeface="Courier New" panose="02070309020205020404" pitchFamily="49" charset="0"/>
              <a:buChar char="o"/>
            </a:pPr>
            <a:r>
              <a:rPr lang="en-US" sz="3400" dirty="0">
                <a:latin typeface="Times New Roman"/>
                <a:cs typeface="Times New Roman"/>
              </a:rPr>
              <a:t>Theory of Mind</a:t>
            </a:r>
            <a:endParaRPr lang="en-US" sz="3400" dirty="0"/>
          </a:p>
          <a:p>
            <a:r>
              <a:rPr lang="en-US" sz="3400" dirty="0"/>
              <a:t>Cognitive Impairments</a:t>
            </a:r>
          </a:p>
          <a:p>
            <a:r>
              <a:rPr lang="en-US" sz="3400" dirty="0"/>
              <a:t>Speech-language impairments</a:t>
            </a:r>
          </a:p>
          <a:p>
            <a:r>
              <a:rPr lang="en-US" sz="3400" dirty="0">
                <a:latin typeface="Times New Roman"/>
                <a:ea typeface="Calibri" panose="020F0502020204030204" pitchFamily="34" charset="0"/>
                <a:cs typeface="Times New Roman"/>
              </a:rPr>
              <a:t>Need to rely on others</a:t>
            </a:r>
          </a:p>
          <a:p>
            <a:pPr lvl="1">
              <a:buFont typeface="Courier New" panose="02070309020205020404" pitchFamily="49" charset="0"/>
              <a:buChar char="o"/>
            </a:pPr>
            <a:r>
              <a:rPr lang="en-US" sz="3400" dirty="0">
                <a:ea typeface="Calibri" panose="020F0502020204030204" pitchFamily="34" charset="0"/>
                <a:cs typeface="Times New Roman" panose="02020603050405020304" pitchFamily="18" charset="0"/>
              </a:rPr>
              <a:t>Compliance</a:t>
            </a:r>
          </a:p>
          <a:p>
            <a:pPr marL="0" indent="0">
              <a:buNone/>
            </a:pPr>
            <a:endParaRPr lang="en-US" dirty="0"/>
          </a:p>
        </p:txBody>
      </p:sp>
      <p:sp>
        <p:nvSpPr>
          <p:cNvPr id="4" name="Slide Number Placeholder 3"/>
          <p:cNvSpPr>
            <a:spLocks noGrp="1"/>
          </p:cNvSpPr>
          <p:nvPr>
            <p:ph type="sldNum" sz="quarter" idx="12"/>
          </p:nvPr>
        </p:nvSpPr>
        <p:spPr/>
        <p:txBody>
          <a:bodyPr/>
          <a:lstStyle/>
          <a:p>
            <a:fld id="{F71ECBEC-498F-4D11-87C7-168C52E29B7C}" type="slidenum">
              <a:rPr lang="en-US" smtClean="0"/>
              <a:t>13</a:t>
            </a:fld>
            <a:endParaRPr lang="en-US"/>
          </a:p>
        </p:txBody>
      </p:sp>
      <p:sp>
        <p:nvSpPr>
          <p:cNvPr id="5" name="TextBox 4">
            <a:extLst>
              <a:ext uri="{FF2B5EF4-FFF2-40B4-BE49-F238E27FC236}">
                <a16:creationId xmlns:a16="http://schemas.microsoft.com/office/drawing/2014/main" id="{62E97A6E-0ACB-4103-B49A-4B01500472D5}"/>
              </a:ext>
            </a:extLst>
          </p:cNvPr>
          <p:cNvSpPr txBox="1"/>
          <p:nvPr/>
        </p:nvSpPr>
        <p:spPr>
          <a:xfrm>
            <a:off x="5076093" y="1619251"/>
            <a:ext cx="3974123" cy="3908762"/>
          </a:xfrm>
          <a:prstGeom prst="rect">
            <a:avLst/>
          </a:prstGeom>
          <a:noFill/>
        </p:spPr>
        <p:txBody>
          <a:bodyPr wrap="square" rtlCol="0">
            <a:spAutoFit/>
          </a:bodyPr>
          <a:lstStyle/>
          <a:p>
            <a:r>
              <a:rPr lang="en-US" sz="3200" b="1" dirty="0">
                <a:latin typeface="+mj-lt"/>
                <a:ea typeface="Calibri" panose="020F0502020204030204" pitchFamily="34" charset="0"/>
                <a:cs typeface="Times New Roman" panose="02020603050405020304" pitchFamily="18" charset="0"/>
              </a:rPr>
              <a:t>Social</a:t>
            </a:r>
          </a:p>
          <a:p>
            <a:pPr marL="342900" indent="-342900">
              <a:buFont typeface="Arial" panose="020B0604020202020204" pitchFamily="34" charset="0"/>
              <a:buChar char="•"/>
            </a:pPr>
            <a:r>
              <a:rPr lang="en-US" sz="2400" dirty="0">
                <a:latin typeface="+mj-lt"/>
                <a:ea typeface="Calibri" panose="020F0502020204030204" pitchFamily="34" charset="0"/>
                <a:cs typeface="Times New Roman" panose="02020603050405020304" pitchFamily="18" charset="0"/>
              </a:rPr>
              <a:t>Taught to trust others</a:t>
            </a:r>
          </a:p>
          <a:p>
            <a:pPr marL="342900" indent="-342900">
              <a:buFont typeface="Arial" panose="020B0604020202020204" pitchFamily="34" charset="0"/>
              <a:buChar char="•"/>
            </a:pPr>
            <a:r>
              <a:rPr lang="en-US" sz="2400" dirty="0">
                <a:latin typeface="+mj-lt"/>
                <a:ea typeface="Calibri" panose="020F0502020204030204" pitchFamily="34" charset="0"/>
                <a:cs typeface="Times New Roman" panose="02020603050405020304" pitchFamily="18" charset="0"/>
              </a:rPr>
              <a:t>Desire for acceptance, love, inclusion of others</a:t>
            </a:r>
          </a:p>
          <a:p>
            <a:pPr marL="342900" indent="-342900">
              <a:buFont typeface="Arial" panose="020B0604020202020204" pitchFamily="34" charset="0"/>
              <a:buChar char="•"/>
            </a:pPr>
            <a:r>
              <a:rPr lang="en-US" sz="2400" dirty="0">
                <a:latin typeface="+mj-lt"/>
                <a:ea typeface="Calibri" panose="020F0502020204030204" pitchFamily="34" charset="0"/>
                <a:cs typeface="Times New Roman" panose="02020603050405020304" pitchFamily="18" charset="0"/>
              </a:rPr>
              <a:t>Lack awareness of crime</a:t>
            </a:r>
          </a:p>
          <a:p>
            <a:pPr marL="342900" indent="-342900">
              <a:buFont typeface="Arial" panose="020B0604020202020204" pitchFamily="34" charset="0"/>
              <a:buChar char="•"/>
            </a:pPr>
            <a:r>
              <a:rPr lang="en-US" sz="2400" dirty="0">
                <a:latin typeface="+mj-lt"/>
                <a:ea typeface="Calibri" panose="020F0502020204030204" pitchFamily="34" charset="0"/>
                <a:cs typeface="Times New Roman" panose="02020603050405020304" pitchFamily="18" charset="0"/>
              </a:rPr>
              <a:t>Loss of family, friends, caregivers </a:t>
            </a:r>
          </a:p>
          <a:p>
            <a:pPr marL="342900" indent="-342900">
              <a:buFont typeface="Arial" panose="020B0604020202020204" pitchFamily="34" charset="0"/>
              <a:buChar char="•"/>
            </a:pPr>
            <a:r>
              <a:rPr lang="en-US" sz="2400" dirty="0">
                <a:solidFill>
                  <a:prstClr val="black"/>
                </a:solidFill>
                <a:latin typeface="+mj-lt"/>
                <a:cs typeface="Times New Roman"/>
              </a:rPr>
              <a:t>Comorbid psychological and social factors </a:t>
            </a:r>
            <a:endParaRPr lang="en-US" sz="2400" dirty="0">
              <a:latin typeface="+mj-l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400" dirty="0">
                <a:latin typeface="+mj-lt"/>
                <a:ea typeface="Calibri" panose="020F0502020204030204" pitchFamily="34" charset="0"/>
                <a:cs typeface="Times New Roman" panose="02020603050405020304" pitchFamily="18" charset="0"/>
              </a:rPr>
              <a:t>Cases rarely prosecuted</a:t>
            </a:r>
          </a:p>
        </p:txBody>
      </p:sp>
    </p:spTree>
    <p:extLst>
      <p:ext uri="{BB962C8B-B14F-4D97-AF65-F5344CB8AC3E}">
        <p14:creationId xmlns:p14="http://schemas.microsoft.com/office/powerpoint/2010/main" val="1342271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t>Even More Vulnerable</a:t>
            </a:r>
          </a:p>
        </p:txBody>
      </p:sp>
      <p:sp>
        <p:nvSpPr>
          <p:cNvPr id="3" name="Content Placeholder 2"/>
          <p:cNvSpPr>
            <a:spLocks noGrp="1"/>
          </p:cNvSpPr>
          <p:nvPr>
            <p:ph idx="1"/>
          </p:nvPr>
        </p:nvSpPr>
        <p:spPr/>
        <p:txBody>
          <a:bodyPr/>
          <a:lstStyle/>
          <a:p>
            <a:pPr marL="0" indent="0">
              <a:buNone/>
            </a:pPr>
            <a:r>
              <a:rPr lang="en-US"/>
              <a:t>Greater Vulnerability associated with certain diagnoses:</a:t>
            </a:r>
          </a:p>
          <a:p>
            <a:pPr marL="0" indent="0">
              <a:buNone/>
            </a:pPr>
            <a:endParaRPr lang="en-US"/>
          </a:p>
          <a:p>
            <a:r>
              <a:rPr lang="en-US"/>
              <a:t>ID</a:t>
            </a:r>
          </a:p>
          <a:p>
            <a:r>
              <a:rPr lang="en-US"/>
              <a:t>ADHD</a:t>
            </a:r>
          </a:p>
          <a:p>
            <a:r>
              <a:rPr lang="en-US"/>
              <a:t>ASD</a:t>
            </a:r>
          </a:p>
          <a:p>
            <a:pPr marL="0" indent="0">
              <a:buNone/>
            </a:pPr>
            <a:endParaRPr lang="en-US"/>
          </a:p>
          <a:p>
            <a:endParaRPr lang="en-US"/>
          </a:p>
        </p:txBody>
      </p:sp>
      <p:pic>
        <p:nvPicPr>
          <p:cNvPr id="4" name="Picture 3"/>
          <p:cNvPicPr>
            <a:picLocks noChangeAspect="1"/>
          </p:cNvPicPr>
          <p:nvPr/>
        </p:nvPicPr>
        <p:blipFill>
          <a:blip r:embed="rId3"/>
          <a:stretch>
            <a:fillRect/>
          </a:stretch>
        </p:blipFill>
        <p:spPr>
          <a:xfrm>
            <a:off x="5410200" y="2590800"/>
            <a:ext cx="3053196" cy="3124200"/>
          </a:xfrm>
          <a:prstGeom prst="rect">
            <a:avLst/>
          </a:prstGeom>
        </p:spPr>
      </p:pic>
      <p:sp>
        <p:nvSpPr>
          <p:cNvPr id="5" name="Slide Number Placeholder 4"/>
          <p:cNvSpPr>
            <a:spLocks noGrp="1"/>
          </p:cNvSpPr>
          <p:nvPr>
            <p:ph type="sldNum" sz="quarter" idx="12"/>
          </p:nvPr>
        </p:nvSpPr>
        <p:spPr/>
        <p:txBody>
          <a:bodyPr/>
          <a:lstStyle/>
          <a:p>
            <a:fld id="{F71ECBEC-498F-4D11-87C7-168C52E29B7C}" type="slidenum">
              <a:rPr lang="en-US" smtClean="0"/>
              <a:t>14</a:t>
            </a:fld>
            <a:endParaRPr lang="en-US"/>
          </a:p>
        </p:txBody>
      </p:sp>
    </p:spTree>
    <p:extLst>
      <p:ext uri="{BB962C8B-B14F-4D97-AF65-F5344CB8AC3E}">
        <p14:creationId xmlns:p14="http://schemas.microsoft.com/office/powerpoint/2010/main" val="2091218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AutoShape 4"/>
          <p:cNvSpPr>
            <a:spLocks noChangeArrowheads="1" noChangeShapeType="1"/>
          </p:cNvSpPr>
          <p:nvPr/>
        </p:nvSpPr>
        <p:spPr bwMode="auto">
          <a:xfrm flipV="1">
            <a:off x="304800" y="1219200"/>
            <a:ext cx="8610600" cy="5181600"/>
          </a:xfrm>
          <a:prstGeom prst="roundRect">
            <a:avLst>
              <a:gd name="adj" fmla="val 5292"/>
            </a:avLst>
          </a:prstGeom>
          <a:noFill/>
          <a:ln w="19050" algn="in">
            <a:solidFill>
              <a:srgbClr val="779FDA"/>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3076" name="Line 5"/>
          <p:cNvSpPr>
            <a:spLocks noChangeShapeType="1"/>
          </p:cNvSpPr>
          <p:nvPr/>
        </p:nvSpPr>
        <p:spPr bwMode="auto">
          <a:xfrm>
            <a:off x="304800" y="2133600"/>
            <a:ext cx="8610600" cy="0"/>
          </a:xfrm>
          <a:prstGeom prst="line">
            <a:avLst/>
          </a:prstGeom>
          <a:noFill/>
          <a:ln w="15875" algn="ctr">
            <a:solidFill>
              <a:srgbClr val="779FDA"/>
            </a:solidFill>
            <a:round/>
            <a:headEnd/>
            <a:tailEnd/>
          </a:ln>
          <a:extLst>
            <a:ext uri="{909E8E84-426E-40DD-AFC4-6F175D3DCCD1}">
              <a14:hiddenFill xmlns:a14="http://schemas.microsoft.com/office/drawing/2010/main">
                <a:noFill/>
              </a14:hiddenFill>
            </a:ext>
          </a:extLst>
        </p:spPr>
        <p:txBody>
          <a:bodyPr lIns="36576" tIns="36576" rIns="36576" bIns="3657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077" name="TextBox 8"/>
          <p:cNvSpPr txBox="1">
            <a:spLocks noChangeArrowheads="1"/>
          </p:cNvSpPr>
          <p:nvPr/>
        </p:nvSpPr>
        <p:spPr bwMode="auto">
          <a:xfrm>
            <a:off x="161695" y="1185011"/>
            <a:ext cx="89823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Common Misconceptions and Outcomes</a:t>
            </a:r>
          </a:p>
        </p:txBody>
      </p:sp>
      <p:pic>
        <p:nvPicPr>
          <p:cNvPr id="30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41148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33400" y="2438400"/>
            <a:ext cx="8229600" cy="132397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Calibri"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 Insert Text</a:t>
            </a:r>
          </a:p>
          <a:p>
            <a:pPr marL="0" marR="0" lvl="0" indent="0" algn="l" defTabSz="914400" rtl="0" eaLnBrk="1" fontAlgn="base" latinLnBrk="0" hangingPunct="1">
              <a:lnSpc>
                <a:spcPct val="100000"/>
              </a:lnSpc>
              <a:spcBef>
                <a:spcPct val="0"/>
              </a:spcBef>
              <a:spcAft>
                <a:spcPct val="0"/>
              </a:spcAft>
              <a:buClrTx/>
              <a:buSzTx/>
              <a:buFont typeface="Calibri"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 Insert Text</a:t>
            </a:r>
          </a:p>
          <a:p>
            <a:pPr marL="0" marR="0" lvl="0" indent="0" algn="l" defTabSz="914400" rtl="0" eaLnBrk="1" fontAlgn="base" latinLnBrk="0" hangingPunct="1">
              <a:lnSpc>
                <a:spcPct val="100000"/>
              </a:lnSpc>
              <a:spcBef>
                <a:spcPct val="0"/>
              </a:spcBef>
              <a:spcAft>
                <a:spcPct val="0"/>
              </a:spcAft>
              <a:buClrTx/>
              <a:buSzTx/>
              <a:buFont typeface="Calibri"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11" name="Content Placeholder 3"/>
          <p:cNvGraphicFramePr>
            <a:graphicFrameLocks/>
          </p:cNvGraphicFramePr>
          <p:nvPr/>
        </p:nvGraphicFramePr>
        <p:xfrm>
          <a:off x="347547" y="1892897"/>
          <a:ext cx="8601306" cy="4842612"/>
        </p:xfrm>
        <a:graphic>
          <a:graphicData uri="http://schemas.openxmlformats.org/drawingml/2006/table">
            <a:tbl>
              <a:tblPr firstRow="1" firstCol="1" bandRow="1">
                <a:tableStyleId>{5C22544A-7EE6-4342-B048-85BDC9FD1C3A}</a:tableStyleId>
              </a:tblPr>
              <a:tblGrid>
                <a:gridCol w="2014653">
                  <a:extLst>
                    <a:ext uri="{9D8B030D-6E8A-4147-A177-3AD203B41FA5}">
                      <a16:colId xmlns:a16="http://schemas.microsoft.com/office/drawing/2014/main" val="4286953119"/>
                    </a:ext>
                  </a:extLst>
                </a:gridCol>
                <a:gridCol w="3429000">
                  <a:extLst>
                    <a:ext uri="{9D8B030D-6E8A-4147-A177-3AD203B41FA5}">
                      <a16:colId xmlns:a16="http://schemas.microsoft.com/office/drawing/2014/main" val="3889737727"/>
                    </a:ext>
                  </a:extLst>
                </a:gridCol>
                <a:gridCol w="3157653">
                  <a:extLst>
                    <a:ext uri="{9D8B030D-6E8A-4147-A177-3AD203B41FA5}">
                      <a16:colId xmlns:a16="http://schemas.microsoft.com/office/drawing/2014/main" val="2010608925"/>
                    </a:ext>
                  </a:extLst>
                </a:gridCol>
              </a:tblGrid>
              <a:tr h="270517">
                <a:tc>
                  <a:txBody>
                    <a:bodyPr/>
                    <a:lstStyle/>
                    <a:p>
                      <a:pPr marL="0" marR="0">
                        <a:lnSpc>
                          <a:spcPct val="107000"/>
                        </a:lnSpc>
                        <a:spcBef>
                          <a:spcPts val="0"/>
                        </a:spcBef>
                        <a:spcAft>
                          <a:spcPts val="0"/>
                        </a:spcAft>
                      </a:pPr>
                      <a:r>
                        <a:rPr lang="en-US" sz="1600" dirty="0">
                          <a:effectLst/>
                        </a:rPr>
                        <a:t>Common Misbeliefs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Policy and Practice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Outcomes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9919092"/>
                  </a:ext>
                </a:extLst>
              </a:tr>
              <a:tr h="1265586">
                <a:tc>
                  <a:txBody>
                    <a:bodyPr/>
                    <a:lstStyle/>
                    <a:p>
                      <a:pPr marL="0" marR="0">
                        <a:lnSpc>
                          <a:spcPct val="107000"/>
                        </a:lnSpc>
                        <a:spcBef>
                          <a:spcPts val="0"/>
                        </a:spcBef>
                        <a:spcAft>
                          <a:spcPts val="0"/>
                        </a:spcAft>
                      </a:pPr>
                      <a:r>
                        <a:rPr lang="en-US" sz="1600" dirty="0">
                          <a:effectLst/>
                        </a:rPr>
                        <a:t>Childlike Innocence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Overemphasize protection and undervalue their children's autonomous right to express sexuality and experience intimate relationships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Shielding individuals with IDD from information about sexuality disempowers them and exacerbates their risks for sexual violence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49316540"/>
                  </a:ext>
                </a:extLst>
              </a:tr>
              <a:tr h="1752600">
                <a:tc>
                  <a:txBody>
                    <a:bodyPr/>
                    <a:lstStyle/>
                    <a:p>
                      <a:pPr marL="0" marR="0">
                        <a:lnSpc>
                          <a:spcPct val="107000"/>
                        </a:lnSpc>
                        <a:spcBef>
                          <a:spcPts val="0"/>
                        </a:spcBef>
                        <a:spcAft>
                          <a:spcPts val="0"/>
                        </a:spcAft>
                      </a:pPr>
                      <a:r>
                        <a:rPr lang="en-US" sz="1600" dirty="0">
                          <a:effectLst/>
                        </a:rPr>
                        <a:t>Oversexed/Sexually Aggressive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Oppression based on fear that information will exacerbate or result in inappropriate sexual behaviors.  Exclusion from school-based SRE or limited SRE instruction focused abuse protection and risk avoidance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Abuse protection and risk avoidance dominate and overshadow information that affirms positive aspects of sexuality and encourages healthy psychosexual development</a:t>
                      </a:r>
                    </a:p>
                    <a:p>
                      <a:pPr marL="0" marR="0">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8622767"/>
                  </a:ext>
                </a:extLst>
              </a:tr>
              <a:tr h="1219200">
                <a:tc>
                  <a:txBody>
                    <a:bodyPr/>
                    <a:lstStyle/>
                    <a:p>
                      <a:pPr marL="0" marR="0">
                        <a:lnSpc>
                          <a:spcPct val="107000"/>
                        </a:lnSpc>
                        <a:spcBef>
                          <a:spcPts val="0"/>
                        </a:spcBef>
                        <a:spcAft>
                          <a:spcPts val="0"/>
                        </a:spcAft>
                      </a:pPr>
                      <a:r>
                        <a:rPr lang="en-US" sz="1600" dirty="0">
                          <a:effectLst/>
                        </a:rPr>
                        <a:t>Asexual – No Interest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Presumption that sexuality education is irrelevant, Deprioritized SRE for this population, problem-based model for sexuality education, sexual health topics are avoided or seen as irrelevant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Limited access to SRE or a limited curriculum focused on abuse protection and harm reduction.  Maladaptive understanding of human sexuality and relationship intimacy.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15979806"/>
                  </a:ext>
                </a:extLst>
              </a:tr>
            </a:tbl>
          </a:graphicData>
        </a:graphic>
      </p:graphicFrame>
    </p:spTree>
    <p:extLst>
      <p:ext uri="{BB962C8B-B14F-4D97-AF65-F5344CB8AC3E}">
        <p14:creationId xmlns:p14="http://schemas.microsoft.com/office/powerpoint/2010/main" val="2219337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Times New Roman"/>
                <a:cs typeface="Times New Roman"/>
              </a:rPr>
              <a:t>How do we reduce sexual violence among Individuals with I/DD?</a:t>
            </a:r>
          </a:p>
        </p:txBody>
      </p:sp>
      <p:sp>
        <p:nvSpPr>
          <p:cNvPr id="3" name="Text Placeholder 2"/>
          <p:cNvSpPr>
            <a:spLocks noGrp="1"/>
          </p:cNvSpPr>
          <p:nvPr>
            <p:ph type="body" idx="1"/>
          </p:nvPr>
        </p:nvSpPr>
        <p:spPr>
          <a:xfrm>
            <a:off x="302419" y="1532693"/>
            <a:ext cx="4040188" cy="639762"/>
          </a:xfrm>
        </p:spPr>
        <p:txBody>
          <a:bodyPr/>
          <a:lstStyle/>
          <a:p>
            <a:r>
              <a:rPr lang="en-US" dirty="0"/>
              <a:t>Individuals</a:t>
            </a:r>
          </a:p>
        </p:txBody>
      </p:sp>
      <p:sp>
        <p:nvSpPr>
          <p:cNvPr id="4" name="Content Placeholder 3"/>
          <p:cNvSpPr>
            <a:spLocks noGrp="1"/>
          </p:cNvSpPr>
          <p:nvPr>
            <p:ph sz="half" idx="2"/>
          </p:nvPr>
        </p:nvSpPr>
        <p:spPr>
          <a:xfrm>
            <a:off x="302419" y="2174875"/>
            <a:ext cx="2540794" cy="3951288"/>
          </a:xfrm>
        </p:spPr>
        <p:txBody>
          <a:bodyPr/>
          <a:lstStyle/>
          <a:p>
            <a:r>
              <a:rPr lang="en-US" dirty="0"/>
              <a:t>Self-Advocacy</a:t>
            </a:r>
          </a:p>
          <a:p>
            <a:r>
              <a:rPr lang="en-US" dirty="0"/>
              <a:t>Comprehensive Sex Education</a:t>
            </a:r>
          </a:p>
          <a:p>
            <a:r>
              <a:rPr lang="en-US" dirty="0"/>
              <a:t>Sexual Health</a:t>
            </a:r>
          </a:p>
          <a:p>
            <a:r>
              <a:rPr lang="en-US" dirty="0"/>
              <a:t>Social Skills Training</a:t>
            </a:r>
          </a:p>
          <a:p>
            <a:endParaRPr lang="en-US" dirty="0"/>
          </a:p>
          <a:p>
            <a:endParaRPr lang="en-US" dirty="0"/>
          </a:p>
        </p:txBody>
      </p:sp>
      <p:sp>
        <p:nvSpPr>
          <p:cNvPr id="5" name="Text Placeholder 4"/>
          <p:cNvSpPr>
            <a:spLocks noGrp="1"/>
          </p:cNvSpPr>
          <p:nvPr>
            <p:ph type="body" sz="quarter" idx="3"/>
          </p:nvPr>
        </p:nvSpPr>
        <p:spPr>
          <a:xfrm>
            <a:off x="5400675" y="1535113"/>
            <a:ext cx="3286125" cy="639762"/>
          </a:xfrm>
        </p:spPr>
        <p:txBody>
          <a:bodyPr/>
          <a:lstStyle/>
          <a:p>
            <a:r>
              <a:rPr lang="en-US" dirty="0"/>
              <a:t>Community</a:t>
            </a:r>
          </a:p>
        </p:txBody>
      </p:sp>
      <p:sp>
        <p:nvSpPr>
          <p:cNvPr id="6" name="Content Placeholder 5"/>
          <p:cNvSpPr>
            <a:spLocks noGrp="1"/>
          </p:cNvSpPr>
          <p:nvPr>
            <p:ph sz="quarter" idx="4"/>
          </p:nvPr>
        </p:nvSpPr>
        <p:spPr>
          <a:xfrm>
            <a:off x="5400675" y="2174875"/>
            <a:ext cx="3286125" cy="3951288"/>
          </a:xfrm>
        </p:spPr>
        <p:txBody>
          <a:bodyPr/>
          <a:lstStyle/>
          <a:p>
            <a:r>
              <a:rPr lang="en-US" dirty="0"/>
              <a:t>Sexual diversity education</a:t>
            </a:r>
          </a:p>
          <a:p>
            <a:r>
              <a:rPr lang="en-US" dirty="0"/>
              <a:t>Sensitivity training</a:t>
            </a:r>
          </a:p>
          <a:p>
            <a:r>
              <a:rPr lang="en-US" dirty="0"/>
              <a:t>Establishing community partnerships</a:t>
            </a:r>
          </a:p>
          <a:p>
            <a:r>
              <a:rPr lang="en-US" dirty="0"/>
              <a:t>Training for sex educators</a:t>
            </a:r>
          </a:p>
          <a:p>
            <a:endParaRPr lang="en-US" dirty="0"/>
          </a:p>
        </p:txBody>
      </p:sp>
      <p:sp>
        <p:nvSpPr>
          <p:cNvPr id="7" name="TextBox 6"/>
          <p:cNvSpPr txBox="1"/>
          <p:nvPr/>
        </p:nvSpPr>
        <p:spPr>
          <a:xfrm>
            <a:off x="992188" y="5602943"/>
            <a:ext cx="7010400" cy="523220"/>
          </a:xfrm>
          <a:prstGeom prst="rect">
            <a:avLst/>
          </a:prstGeom>
          <a:noFill/>
        </p:spPr>
        <p:txBody>
          <a:bodyPr wrap="square" rtlCol="0">
            <a:spAutoFit/>
          </a:bodyPr>
          <a:lstStyle/>
          <a:p>
            <a:r>
              <a:rPr lang="en-US" sz="2800" b="1" dirty="0">
                <a:latin typeface="+mj-lt"/>
              </a:rPr>
              <a:t>We’ll focus mostly on sex education!</a:t>
            </a:r>
          </a:p>
        </p:txBody>
      </p:sp>
      <p:sp>
        <p:nvSpPr>
          <p:cNvPr id="8" name="TextBox 7"/>
          <p:cNvSpPr txBox="1"/>
          <p:nvPr/>
        </p:nvSpPr>
        <p:spPr>
          <a:xfrm>
            <a:off x="2870994" y="1444288"/>
            <a:ext cx="2171700" cy="738664"/>
          </a:xfrm>
          <a:prstGeom prst="rect">
            <a:avLst/>
          </a:prstGeom>
          <a:noFill/>
        </p:spPr>
        <p:txBody>
          <a:bodyPr wrap="square" rtlCol="0">
            <a:spAutoFit/>
          </a:bodyPr>
          <a:lstStyle/>
          <a:p>
            <a:endParaRPr lang="en-US" dirty="0"/>
          </a:p>
          <a:p>
            <a:r>
              <a:rPr lang="en-US" sz="2400" b="1" dirty="0">
                <a:latin typeface="+mj-lt"/>
              </a:rPr>
              <a:t>Caregivers</a:t>
            </a:r>
          </a:p>
        </p:txBody>
      </p:sp>
      <p:sp>
        <p:nvSpPr>
          <p:cNvPr id="9" name="TextBox 8"/>
          <p:cNvSpPr txBox="1"/>
          <p:nvPr/>
        </p:nvSpPr>
        <p:spPr>
          <a:xfrm>
            <a:off x="2843213" y="2193448"/>
            <a:ext cx="2481263"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mj-lt"/>
              </a:rPr>
              <a:t>Clarify values</a:t>
            </a:r>
          </a:p>
          <a:p>
            <a:pPr marL="285750" indent="-285750">
              <a:buFont typeface="Arial" panose="020B0604020202020204" pitchFamily="34" charset="0"/>
              <a:buChar char="•"/>
            </a:pPr>
            <a:r>
              <a:rPr lang="en-US" sz="2400" dirty="0">
                <a:latin typeface="+mj-lt"/>
              </a:rPr>
              <a:t>Education regarding risks</a:t>
            </a:r>
          </a:p>
          <a:p>
            <a:pPr marL="285750" indent="-285750">
              <a:buFont typeface="Arial" panose="020B0604020202020204" pitchFamily="34" charset="0"/>
              <a:buChar char="•"/>
            </a:pPr>
            <a:r>
              <a:rPr lang="en-US" sz="2400" dirty="0">
                <a:latin typeface="+mj-lt"/>
              </a:rPr>
              <a:t>Encourage Communication</a:t>
            </a:r>
          </a:p>
          <a:p>
            <a:pPr marL="285750" indent="-285750">
              <a:buFont typeface="Arial" panose="020B0604020202020204" pitchFamily="34" charset="0"/>
              <a:buChar char="•"/>
            </a:pPr>
            <a:r>
              <a:rPr lang="en-US" sz="2400" dirty="0">
                <a:latin typeface="+mj-lt"/>
              </a:rPr>
              <a:t>Modeling appropriate behaviors</a:t>
            </a:r>
          </a:p>
        </p:txBody>
      </p:sp>
      <p:sp>
        <p:nvSpPr>
          <p:cNvPr id="10" name="Slide Number Placeholder 9"/>
          <p:cNvSpPr>
            <a:spLocks noGrp="1"/>
          </p:cNvSpPr>
          <p:nvPr>
            <p:ph type="sldNum" sz="quarter" idx="12"/>
          </p:nvPr>
        </p:nvSpPr>
        <p:spPr/>
        <p:txBody>
          <a:bodyPr/>
          <a:lstStyle/>
          <a:p>
            <a:fld id="{F71ECBEC-498F-4D11-87C7-168C52E29B7C}" type="slidenum">
              <a:rPr lang="en-US" smtClean="0"/>
              <a:t>16</a:t>
            </a:fld>
            <a:endParaRPr lang="en-US"/>
          </a:p>
        </p:txBody>
      </p:sp>
    </p:spTree>
    <p:extLst>
      <p:ext uri="{BB962C8B-B14F-4D97-AF65-F5344CB8AC3E}">
        <p14:creationId xmlns:p14="http://schemas.microsoft.com/office/powerpoint/2010/main" val="2675150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6BCBB6E7-69A6-4404-95C7-18C927898C22}"/>
              </a:ext>
            </a:extLst>
          </p:cNvPr>
          <p:cNvSpPr>
            <a:spLocks noGrp="1" noChangeArrowheads="1"/>
          </p:cNvSpPr>
          <p:nvPr>
            <p:ph type="title"/>
          </p:nvPr>
        </p:nvSpPr>
        <p:spPr/>
        <p:txBody>
          <a:bodyPr>
            <a:normAutofit fontScale="90000"/>
          </a:bodyPr>
          <a:lstStyle/>
          <a:p>
            <a:pPr eaLnBrk="1" hangingPunct="1">
              <a:defRPr/>
            </a:pPr>
            <a:r>
              <a:rPr lang="en-US" altLang="en-US" b="1" dirty="0"/>
              <a:t>Examples of addressing SV </a:t>
            </a:r>
            <a:br>
              <a:rPr lang="en-US" altLang="en-US" b="1" dirty="0"/>
            </a:br>
            <a:r>
              <a:rPr lang="en-US" altLang="en-US" b="1" dirty="0"/>
              <a:t>in DD Community – U.S.</a:t>
            </a:r>
          </a:p>
        </p:txBody>
      </p:sp>
      <p:sp>
        <p:nvSpPr>
          <p:cNvPr id="9219" name="Rectangle 3">
            <a:extLst>
              <a:ext uri="{FF2B5EF4-FFF2-40B4-BE49-F238E27FC236}">
                <a16:creationId xmlns:a16="http://schemas.microsoft.com/office/drawing/2014/main" id="{2D825774-94F0-4F9D-B6DB-FC099FD3EDD3}"/>
              </a:ext>
            </a:extLst>
          </p:cNvPr>
          <p:cNvSpPr>
            <a:spLocks noGrp="1" noChangeArrowheads="1"/>
          </p:cNvSpPr>
          <p:nvPr>
            <p:ph type="body" idx="1"/>
          </p:nvPr>
        </p:nvSpPr>
        <p:spPr>
          <a:xfrm>
            <a:off x="457200" y="1600200"/>
            <a:ext cx="8229600" cy="4983162"/>
          </a:xfrm>
        </p:spPr>
        <p:txBody>
          <a:bodyPr/>
          <a:lstStyle/>
          <a:p>
            <a:pPr marL="0" indent="0" eaLnBrk="1" hangingPunct="1">
              <a:buFontTx/>
              <a:buNone/>
              <a:defRPr/>
            </a:pPr>
            <a:endParaRPr lang="en-US" altLang="en-US" sz="3600" dirty="0"/>
          </a:p>
          <a:p>
            <a:pPr marL="0" indent="0" eaLnBrk="1" hangingPunct="1">
              <a:buFontTx/>
              <a:buNone/>
              <a:defRPr/>
            </a:pPr>
            <a:r>
              <a:rPr lang="en-US" altLang="en-US" sz="3600" dirty="0"/>
              <a:t>Sexual Health Equity for Individuals with IDD: </a:t>
            </a:r>
            <a:r>
              <a:rPr lang="en-US" altLang="en-US" sz="3600" b="1" dirty="0"/>
              <a:t>Project SHEIDD – </a:t>
            </a:r>
            <a:r>
              <a:rPr lang="en-US" altLang="en-US" sz="3600" dirty="0"/>
              <a:t>Portland, OR</a:t>
            </a:r>
          </a:p>
          <a:p>
            <a:pPr marL="0" indent="0" eaLnBrk="1" hangingPunct="1">
              <a:buFontTx/>
              <a:buNone/>
              <a:defRPr/>
            </a:pPr>
            <a:endParaRPr lang="en-US" altLang="en-US" sz="1000" dirty="0"/>
          </a:p>
          <a:p>
            <a:pPr eaLnBrk="1" hangingPunct="1">
              <a:defRPr/>
            </a:pPr>
            <a:r>
              <a:rPr lang="en-US" altLang="en-US" sz="3600" dirty="0"/>
              <a:t>Community collaboration</a:t>
            </a:r>
          </a:p>
          <a:p>
            <a:pPr eaLnBrk="1" hangingPunct="1">
              <a:defRPr/>
            </a:pPr>
            <a:r>
              <a:rPr lang="en-US" altLang="en-US" sz="3600" dirty="0"/>
              <a:t>Policies and procedures</a:t>
            </a:r>
          </a:p>
          <a:p>
            <a:pPr eaLnBrk="1" hangingPunct="1">
              <a:defRPr/>
            </a:pPr>
            <a:r>
              <a:rPr lang="en-US" altLang="en-US" sz="3600" dirty="0"/>
              <a:t>Inclusive, adaptable materials </a:t>
            </a:r>
          </a:p>
          <a:p>
            <a:pPr eaLnBrk="1" hangingPunct="1">
              <a:defRPr/>
            </a:pPr>
            <a:r>
              <a:rPr lang="en-US" altLang="en-US" sz="3600" dirty="0"/>
              <a:t>Identify needs and resources</a:t>
            </a:r>
          </a:p>
          <a:p>
            <a:pPr marL="0" indent="0" eaLnBrk="1" hangingPunct="1">
              <a:buFontTx/>
              <a:buNone/>
              <a:defRPr/>
            </a:pPr>
            <a:endParaRPr lang="en-US" altLang="en-US" b="1" dirty="0"/>
          </a:p>
          <a:p>
            <a:pPr eaLnBrk="1" hangingPunct="1">
              <a:defRPr/>
            </a:pPr>
            <a:endParaRPr lang="en-US" altLang="en-US" dirty="0"/>
          </a:p>
        </p:txBody>
      </p:sp>
    </p:spTree>
    <p:extLst>
      <p:ext uri="{BB962C8B-B14F-4D97-AF65-F5344CB8AC3E}">
        <p14:creationId xmlns:p14="http://schemas.microsoft.com/office/powerpoint/2010/main" val="1491061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7F0A7D6-4D1F-4DFD-BCA8-4A1F83B89B51}"/>
              </a:ext>
            </a:extLst>
          </p:cNvPr>
          <p:cNvSpPr>
            <a:spLocks noGrp="1" noChangeArrowheads="1"/>
          </p:cNvSpPr>
          <p:nvPr>
            <p:ph type="title"/>
          </p:nvPr>
        </p:nvSpPr>
        <p:spPr/>
        <p:txBody>
          <a:bodyPr>
            <a:normAutofit fontScale="90000"/>
          </a:bodyPr>
          <a:lstStyle/>
          <a:p>
            <a:pPr eaLnBrk="1" hangingPunct="1">
              <a:defRPr/>
            </a:pPr>
            <a:r>
              <a:rPr lang="en-US" altLang="en-US" b="1" dirty="0"/>
              <a:t>Examples of addressing SV </a:t>
            </a:r>
            <a:br>
              <a:rPr lang="en-US" altLang="en-US" b="1" dirty="0"/>
            </a:br>
            <a:r>
              <a:rPr lang="en-US" altLang="en-US" b="1" dirty="0"/>
              <a:t>in DD Community – U.S.</a:t>
            </a:r>
          </a:p>
        </p:txBody>
      </p:sp>
      <p:sp>
        <p:nvSpPr>
          <p:cNvPr id="9219" name="Rectangle 3">
            <a:extLst>
              <a:ext uri="{FF2B5EF4-FFF2-40B4-BE49-F238E27FC236}">
                <a16:creationId xmlns:a16="http://schemas.microsoft.com/office/drawing/2014/main" id="{51D79929-9636-43E3-9EC2-9D55048211FE}"/>
              </a:ext>
            </a:extLst>
          </p:cNvPr>
          <p:cNvSpPr>
            <a:spLocks noGrp="1" noChangeArrowheads="1"/>
          </p:cNvSpPr>
          <p:nvPr>
            <p:ph type="body" idx="1"/>
          </p:nvPr>
        </p:nvSpPr>
        <p:spPr>
          <a:xfrm>
            <a:off x="457200" y="1791676"/>
            <a:ext cx="8534400" cy="4648200"/>
          </a:xfrm>
        </p:spPr>
        <p:txBody>
          <a:bodyPr>
            <a:normAutofit lnSpcReduction="10000"/>
          </a:bodyPr>
          <a:lstStyle/>
          <a:p>
            <a:pPr marL="0" indent="0" eaLnBrk="1" hangingPunct="1">
              <a:buFontTx/>
              <a:buNone/>
              <a:defRPr/>
            </a:pPr>
            <a:r>
              <a:rPr lang="en-US" altLang="en-US" b="1" dirty="0"/>
              <a:t>Project SHIELD - King’s Co. NY - DA Office</a:t>
            </a:r>
          </a:p>
          <a:p>
            <a:pPr marL="0" indent="0" eaLnBrk="1" hangingPunct="1">
              <a:buFontTx/>
              <a:buNone/>
              <a:defRPr/>
            </a:pPr>
            <a:endParaRPr lang="en-US" altLang="en-US" sz="2400" b="1" dirty="0"/>
          </a:p>
          <a:p>
            <a:pPr eaLnBrk="1" hangingPunct="1">
              <a:defRPr/>
            </a:pPr>
            <a:r>
              <a:rPr lang="en-US" altLang="en-US" dirty="0"/>
              <a:t>Criminal Justice + Community response to victims with IDD</a:t>
            </a:r>
          </a:p>
          <a:p>
            <a:pPr eaLnBrk="1" hangingPunct="1">
              <a:defRPr/>
            </a:pPr>
            <a:endParaRPr lang="en-US" altLang="en-US" sz="2200" dirty="0"/>
          </a:p>
          <a:p>
            <a:pPr eaLnBrk="1" hangingPunct="1">
              <a:defRPr/>
            </a:pPr>
            <a:r>
              <a:rPr lang="en-US" altLang="en-US" dirty="0"/>
              <a:t>Effective investigations/prosecutions</a:t>
            </a:r>
          </a:p>
          <a:p>
            <a:pPr eaLnBrk="1" hangingPunct="1">
              <a:defRPr/>
            </a:pPr>
            <a:endParaRPr lang="en-US" altLang="en-US" sz="2200" dirty="0"/>
          </a:p>
          <a:p>
            <a:pPr eaLnBrk="1" hangingPunct="1">
              <a:defRPr/>
            </a:pPr>
            <a:r>
              <a:rPr lang="en-US" altLang="en-US" dirty="0"/>
              <a:t>Education and awareness: providers, law enforcement, individuals with IDD, the community</a:t>
            </a:r>
          </a:p>
          <a:p>
            <a:pPr eaLnBrk="1" hangingPunct="1">
              <a:defRPr/>
            </a:pPr>
            <a:endParaRPr lang="en-US" altLang="en-US" dirty="0"/>
          </a:p>
        </p:txBody>
      </p:sp>
    </p:spTree>
    <p:extLst>
      <p:ext uri="{BB962C8B-B14F-4D97-AF65-F5344CB8AC3E}">
        <p14:creationId xmlns:p14="http://schemas.microsoft.com/office/powerpoint/2010/main" val="2379708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627B6-BF0C-4E15-8AFA-4372323A164A}"/>
              </a:ext>
            </a:extLst>
          </p:cNvPr>
          <p:cNvSpPr>
            <a:spLocks noGrp="1"/>
          </p:cNvSpPr>
          <p:nvPr>
            <p:ph type="title"/>
          </p:nvPr>
        </p:nvSpPr>
        <p:spPr>
          <a:xfrm>
            <a:off x="228600" y="219554"/>
            <a:ext cx="8686800" cy="1609246"/>
          </a:xfrm>
        </p:spPr>
        <p:txBody>
          <a:bodyPr>
            <a:normAutofit fontScale="90000"/>
          </a:bodyPr>
          <a:lstStyle/>
          <a:p>
            <a:pPr>
              <a:defRPr/>
            </a:pPr>
            <a:r>
              <a:rPr lang="en-US" sz="4000" b="1" dirty="0"/>
              <a:t>Promising Practices: MA Disabled Persons Protection Commission (DPPC) </a:t>
            </a:r>
          </a:p>
        </p:txBody>
      </p:sp>
      <p:sp>
        <p:nvSpPr>
          <p:cNvPr id="3" name="Content Placeholder 2">
            <a:extLst>
              <a:ext uri="{FF2B5EF4-FFF2-40B4-BE49-F238E27FC236}">
                <a16:creationId xmlns:a16="http://schemas.microsoft.com/office/drawing/2014/main" id="{E4B88D2E-A07D-45C7-89C3-833F04083112}"/>
              </a:ext>
            </a:extLst>
          </p:cNvPr>
          <p:cNvSpPr>
            <a:spLocks noGrp="1"/>
          </p:cNvSpPr>
          <p:nvPr>
            <p:ph idx="1"/>
          </p:nvPr>
        </p:nvSpPr>
        <p:spPr>
          <a:xfrm>
            <a:off x="457200" y="2209800"/>
            <a:ext cx="8458200" cy="4648200"/>
          </a:xfrm>
        </p:spPr>
        <p:txBody>
          <a:bodyPr/>
          <a:lstStyle/>
          <a:p>
            <a:pPr marL="0" indent="0">
              <a:buFontTx/>
              <a:buNone/>
              <a:defRPr/>
            </a:pPr>
            <a:r>
              <a:rPr lang="en-US" b="1" dirty="0"/>
              <a:t>Adult Protective Services Enhancement Grant:</a:t>
            </a:r>
          </a:p>
          <a:p>
            <a:pPr>
              <a:defRPr/>
            </a:pPr>
            <a:r>
              <a:rPr lang="en-US" dirty="0"/>
              <a:t>Access to trauma/victim services for adults with IDD: trauma-informed care </a:t>
            </a:r>
          </a:p>
          <a:p>
            <a:pPr>
              <a:defRPr/>
            </a:pPr>
            <a:endParaRPr lang="en-US" sz="800" dirty="0"/>
          </a:p>
          <a:p>
            <a:pPr>
              <a:defRPr/>
            </a:pPr>
            <a:r>
              <a:rPr lang="en-US" dirty="0"/>
              <a:t>Goals 1) Navigators,  2) Peer support,               </a:t>
            </a:r>
          </a:p>
          <a:p>
            <a:pPr marL="0" indent="0">
              <a:buNone/>
              <a:defRPr/>
            </a:pPr>
            <a:r>
              <a:rPr lang="en-US" dirty="0"/>
              <a:t>    3) Clinical matching, 4) Advisory committee</a:t>
            </a:r>
          </a:p>
          <a:p>
            <a:pPr>
              <a:defRPr/>
            </a:pPr>
            <a:endParaRPr lang="en-US" sz="800" dirty="0"/>
          </a:p>
          <a:p>
            <a:pPr>
              <a:defRPr/>
            </a:pPr>
            <a:r>
              <a:rPr lang="en-US" dirty="0"/>
              <a:t>Key partners &gt; system change: Victims Rights Law Ctr, RCC, DD Services</a:t>
            </a:r>
          </a:p>
        </p:txBody>
      </p:sp>
    </p:spTree>
    <p:extLst>
      <p:ext uri="{BB962C8B-B14F-4D97-AF65-F5344CB8AC3E}">
        <p14:creationId xmlns:p14="http://schemas.microsoft.com/office/powerpoint/2010/main" val="887511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49BA1-D50A-406F-9427-1850176A368B}"/>
              </a:ext>
            </a:extLst>
          </p:cNvPr>
          <p:cNvSpPr>
            <a:spLocks noGrp="1"/>
          </p:cNvSpPr>
          <p:nvPr>
            <p:ph type="title"/>
          </p:nvPr>
        </p:nvSpPr>
        <p:spPr/>
        <p:txBody>
          <a:bodyPr/>
          <a:lstStyle/>
          <a:p>
            <a:r>
              <a:rPr lang="en-US" b="1" dirty="0"/>
              <a:t>Objectives</a:t>
            </a:r>
          </a:p>
        </p:txBody>
      </p:sp>
      <p:sp>
        <p:nvSpPr>
          <p:cNvPr id="3" name="Content Placeholder 2">
            <a:extLst>
              <a:ext uri="{FF2B5EF4-FFF2-40B4-BE49-F238E27FC236}">
                <a16:creationId xmlns:a16="http://schemas.microsoft.com/office/drawing/2014/main" id="{538905BE-8456-4831-814A-9806DC8CAD71}"/>
              </a:ext>
            </a:extLst>
          </p:cNvPr>
          <p:cNvSpPr>
            <a:spLocks noGrp="1"/>
          </p:cNvSpPr>
          <p:nvPr>
            <p:ph idx="1"/>
          </p:nvPr>
        </p:nvSpPr>
        <p:spPr>
          <a:xfrm>
            <a:off x="457200" y="1178169"/>
            <a:ext cx="8229600" cy="5405193"/>
          </a:xfrm>
        </p:spPr>
        <p:txBody>
          <a:bodyPr>
            <a:normAutofit fontScale="92500" lnSpcReduction="20000"/>
          </a:bodyPr>
          <a:lstStyle/>
          <a:p>
            <a:pPr lvl="0"/>
            <a:r>
              <a:rPr lang="en-US" b="1" dirty="0"/>
              <a:t>Increase understanding </a:t>
            </a:r>
            <a:r>
              <a:rPr lang="en-US" dirty="0"/>
              <a:t>of</a:t>
            </a:r>
            <a:r>
              <a:rPr lang="en-US" b="1" dirty="0"/>
              <a:t> </a:t>
            </a:r>
            <a:r>
              <a:rPr lang="en-US" dirty="0"/>
              <a:t>sexual violence issue in the DD community </a:t>
            </a:r>
          </a:p>
          <a:p>
            <a:pPr lvl="0"/>
            <a:endParaRPr lang="en-US" sz="2100" dirty="0"/>
          </a:p>
          <a:p>
            <a:pPr lvl="0"/>
            <a:r>
              <a:rPr lang="en-US" b="1" dirty="0"/>
              <a:t>Review best practices/promising practices </a:t>
            </a:r>
            <a:r>
              <a:rPr lang="en-US" dirty="0"/>
              <a:t>that support prevention, intervention, and recovery</a:t>
            </a:r>
          </a:p>
          <a:p>
            <a:pPr lvl="0"/>
            <a:endParaRPr lang="en-US" sz="2300" dirty="0"/>
          </a:p>
          <a:p>
            <a:pPr lvl="0"/>
            <a:r>
              <a:rPr lang="en-US" b="1" dirty="0"/>
              <a:t>Identify resources </a:t>
            </a:r>
            <a:r>
              <a:rPr lang="en-US" dirty="0"/>
              <a:t>such as community options and training for individuals, families, and professionals that focus on healthy sexuality and support survivors of sexual violence with DD</a:t>
            </a:r>
          </a:p>
          <a:p>
            <a:pPr marL="0" lvl="0" indent="0">
              <a:buNone/>
            </a:pPr>
            <a:endParaRPr lang="en-US" sz="2600" dirty="0"/>
          </a:p>
          <a:p>
            <a:pPr lvl="0"/>
            <a:r>
              <a:rPr lang="en-US" b="1" dirty="0"/>
              <a:t>Learn specific strategies </a:t>
            </a:r>
            <a:r>
              <a:rPr lang="en-US" dirty="0"/>
              <a:t>for reducing the risk of sexual violence for individuals with I/DD </a:t>
            </a:r>
          </a:p>
          <a:p>
            <a:endParaRPr lang="en-US" dirty="0"/>
          </a:p>
          <a:p>
            <a:endParaRPr lang="en-US" dirty="0"/>
          </a:p>
        </p:txBody>
      </p:sp>
      <p:sp>
        <p:nvSpPr>
          <p:cNvPr id="4" name="Slide Number Placeholder 3">
            <a:extLst>
              <a:ext uri="{FF2B5EF4-FFF2-40B4-BE49-F238E27FC236}">
                <a16:creationId xmlns:a16="http://schemas.microsoft.com/office/drawing/2014/main" id="{5B2398C1-756B-421E-97A5-A73334240335}"/>
              </a:ext>
            </a:extLst>
          </p:cNvPr>
          <p:cNvSpPr>
            <a:spLocks noGrp="1"/>
          </p:cNvSpPr>
          <p:nvPr>
            <p:ph type="sldNum" sz="quarter" idx="12"/>
          </p:nvPr>
        </p:nvSpPr>
        <p:spPr/>
        <p:txBody>
          <a:bodyPr/>
          <a:lstStyle/>
          <a:p>
            <a:fld id="{F71ECBEC-498F-4D11-87C7-168C52E29B7C}" type="slidenum">
              <a:rPr lang="en-US" smtClean="0"/>
              <a:t>2</a:t>
            </a:fld>
            <a:endParaRPr lang="en-US"/>
          </a:p>
        </p:txBody>
      </p:sp>
    </p:spTree>
    <p:extLst>
      <p:ext uri="{BB962C8B-B14F-4D97-AF65-F5344CB8AC3E}">
        <p14:creationId xmlns:p14="http://schemas.microsoft.com/office/powerpoint/2010/main" val="439596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293FDA5E-F032-455D-BECC-5EE0CBA07B7F}"/>
              </a:ext>
            </a:extLst>
          </p:cNvPr>
          <p:cNvSpPr>
            <a:spLocks noGrp="1" noChangeArrowheads="1"/>
          </p:cNvSpPr>
          <p:nvPr>
            <p:ph type="title"/>
          </p:nvPr>
        </p:nvSpPr>
        <p:spPr/>
        <p:txBody>
          <a:bodyPr/>
          <a:lstStyle/>
          <a:p>
            <a:pPr eaLnBrk="1" hangingPunct="1">
              <a:defRPr/>
            </a:pPr>
            <a:r>
              <a:rPr lang="en-US" altLang="en-US" b="1" dirty="0"/>
              <a:t>NC Models in recent years</a:t>
            </a:r>
          </a:p>
        </p:txBody>
      </p:sp>
      <p:sp>
        <p:nvSpPr>
          <p:cNvPr id="10243" name="Rectangle 3">
            <a:extLst>
              <a:ext uri="{FF2B5EF4-FFF2-40B4-BE49-F238E27FC236}">
                <a16:creationId xmlns:a16="http://schemas.microsoft.com/office/drawing/2014/main" id="{7EBF7FE9-AC36-4820-BED6-171B6D24EE49}"/>
              </a:ext>
            </a:extLst>
          </p:cNvPr>
          <p:cNvSpPr>
            <a:spLocks noGrp="1" noChangeArrowheads="1"/>
          </p:cNvSpPr>
          <p:nvPr>
            <p:ph type="body" idx="1"/>
          </p:nvPr>
        </p:nvSpPr>
        <p:spPr>
          <a:xfrm>
            <a:off x="457200" y="1981200"/>
            <a:ext cx="8382000" cy="4648200"/>
          </a:xfrm>
        </p:spPr>
        <p:txBody>
          <a:bodyPr>
            <a:normAutofit/>
          </a:bodyPr>
          <a:lstStyle/>
          <a:p>
            <a:pPr eaLnBrk="1" hangingPunct="1">
              <a:defRPr/>
            </a:pPr>
            <a:r>
              <a:rPr lang="en-US" altLang="en-US" sz="3600" b="1" dirty="0"/>
              <a:t>New Horizons</a:t>
            </a:r>
            <a:r>
              <a:rPr lang="en-US" altLang="en-US" sz="3600" dirty="0"/>
              <a:t> Model: RCC + DD staff</a:t>
            </a:r>
          </a:p>
          <a:p>
            <a:pPr marL="0" indent="0" eaLnBrk="1" hangingPunct="1">
              <a:buFontTx/>
              <a:buNone/>
              <a:defRPr/>
            </a:pPr>
            <a:r>
              <a:rPr lang="en-US" altLang="en-US" sz="900" dirty="0"/>
              <a:t>  </a:t>
            </a:r>
          </a:p>
          <a:p>
            <a:pPr eaLnBrk="1" hangingPunct="1">
              <a:defRPr/>
            </a:pPr>
            <a:r>
              <a:rPr lang="en-US" altLang="en-US" sz="3600" b="1" dirty="0"/>
              <a:t>Project Illumination:</a:t>
            </a:r>
            <a:r>
              <a:rPr lang="en-US" altLang="en-US" sz="3600" dirty="0"/>
              <a:t> Build team </a:t>
            </a:r>
          </a:p>
          <a:p>
            <a:pPr eaLnBrk="1" hangingPunct="1">
              <a:defRPr/>
            </a:pPr>
            <a:endParaRPr lang="en-US" altLang="en-US" sz="900" dirty="0"/>
          </a:p>
          <a:p>
            <a:pPr eaLnBrk="1" hangingPunct="1">
              <a:defRPr/>
            </a:pPr>
            <a:r>
              <a:rPr lang="en-US" altLang="en-US" sz="3600" b="1" dirty="0"/>
              <a:t>NC CASA: </a:t>
            </a:r>
            <a:r>
              <a:rPr lang="en-US" altLang="en-US" sz="3600" dirty="0"/>
              <a:t>Advisory IDD subgroup</a:t>
            </a:r>
          </a:p>
          <a:p>
            <a:pPr eaLnBrk="1" hangingPunct="1">
              <a:defRPr/>
            </a:pPr>
            <a:endParaRPr lang="en-US" altLang="en-US" sz="900" dirty="0"/>
          </a:p>
          <a:p>
            <a:pPr eaLnBrk="1" hangingPunct="1">
              <a:defRPr/>
            </a:pPr>
            <a:r>
              <a:rPr lang="en-US" altLang="en-US" sz="3600" b="1" dirty="0"/>
              <a:t>SHIFT NC </a:t>
            </a:r>
            <a:r>
              <a:rPr lang="en-US" altLang="en-US" sz="3600" i="1" u="sng" dirty="0"/>
              <a:t>S</a:t>
            </a:r>
            <a:r>
              <a:rPr lang="en-US" altLang="en-US" sz="3600" i="1" dirty="0"/>
              <a:t>exual </a:t>
            </a:r>
            <a:r>
              <a:rPr lang="en-US" altLang="en-US" sz="3600" i="1" u="sng" dirty="0"/>
              <a:t>H</a:t>
            </a:r>
            <a:r>
              <a:rPr lang="en-US" altLang="en-US" sz="3600" i="1" dirty="0"/>
              <a:t>ealth </a:t>
            </a:r>
            <a:r>
              <a:rPr lang="en-US" altLang="en-US" sz="3600" i="1" u="sng" dirty="0"/>
              <a:t>I</a:t>
            </a:r>
            <a:r>
              <a:rPr lang="en-US" altLang="en-US" sz="3600" i="1" dirty="0"/>
              <a:t>nitiatives </a:t>
            </a:r>
            <a:r>
              <a:rPr lang="en-US" altLang="en-US" sz="3600" i="1" u="sng" dirty="0"/>
              <a:t>f</a:t>
            </a:r>
            <a:r>
              <a:rPr lang="en-US" altLang="en-US" sz="3600" i="1" dirty="0"/>
              <a:t>or </a:t>
            </a:r>
            <a:r>
              <a:rPr lang="en-US" altLang="en-US" sz="3600" i="1" u="sng" dirty="0"/>
              <a:t>T</a:t>
            </a:r>
            <a:r>
              <a:rPr lang="en-US" altLang="en-US" sz="3600" i="1" dirty="0"/>
              <a:t>eens</a:t>
            </a:r>
            <a:r>
              <a:rPr lang="en-US" altLang="en-US" sz="3600" dirty="0"/>
              <a:t>: Reaching teens with IDD</a:t>
            </a:r>
          </a:p>
        </p:txBody>
      </p:sp>
    </p:spTree>
    <p:extLst>
      <p:ext uri="{BB962C8B-B14F-4D97-AF65-F5344CB8AC3E}">
        <p14:creationId xmlns:p14="http://schemas.microsoft.com/office/powerpoint/2010/main" val="827921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0075" y="3346719"/>
            <a:ext cx="4404291" cy="3403316"/>
          </a:xfrm>
          <a:prstGeom prst="rect">
            <a:avLst/>
          </a:prstGeom>
        </p:spPr>
      </p:pic>
      <p:sp>
        <p:nvSpPr>
          <p:cNvPr id="2" name="Title 1"/>
          <p:cNvSpPr>
            <a:spLocks noGrp="1"/>
          </p:cNvSpPr>
          <p:nvPr>
            <p:ph type="title"/>
          </p:nvPr>
        </p:nvSpPr>
        <p:spPr/>
        <p:txBody>
          <a:bodyPr>
            <a:normAutofit fontScale="90000"/>
          </a:bodyPr>
          <a:lstStyle/>
          <a:p>
            <a:r>
              <a:rPr lang="en-US" b="1" dirty="0"/>
              <a:t>North Carolina Sexual Violence Prevention Advisory Board</a:t>
            </a: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02312" y="1461012"/>
            <a:ext cx="4880654" cy="3771415"/>
          </a:xfrm>
        </p:spPr>
      </p:pic>
      <p:cxnSp>
        <p:nvCxnSpPr>
          <p:cNvPr id="6" name="Straight Arrow Connector 5"/>
          <p:cNvCxnSpPr/>
          <p:nvPr/>
        </p:nvCxnSpPr>
        <p:spPr>
          <a:xfrm flipV="1">
            <a:off x="4726113" y="2192106"/>
            <a:ext cx="996593" cy="21176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6310" y="1697907"/>
            <a:ext cx="2997690" cy="2483800"/>
          </a:xfrm>
          <a:prstGeom prst="rect">
            <a:avLst/>
          </a:prstGeom>
        </p:spPr>
      </p:pic>
      <p:sp>
        <p:nvSpPr>
          <p:cNvPr id="10" name="Slide Number Placeholder 9"/>
          <p:cNvSpPr>
            <a:spLocks noGrp="1"/>
          </p:cNvSpPr>
          <p:nvPr>
            <p:ph type="sldNum" sz="quarter" idx="12"/>
          </p:nvPr>
        </p:nvSpPr>
        <p:spPr/>
        <p:txBody>
          <a:bodyPr/>
          <a:lstStyle/>
          <a:p>
            <a:fld id="{F71ECBEC-498F-4D11-87C7-168C52E29B7C}" type="slidenum">
              <a:rPr lang="en-US" smtClean="0"/>
              <a:t>21</a:t>
            </a:fld>
            <a:endParaRPr lang="en-US"/>
          </a:p>
        </p:txBody>
      </p:sp>
    </p:spTree>
    <p:extLst>
      <p:ext uri="{BB962C8B-B14F-4D97-AF65-F5344CB8AC3E}">
        <p14:creationId xmlns:p14="http://schemas.microsoft.com/office/powerpoint/2010/main" val="2734738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“May I?” Movement</a:t>
            </a:r>
          </a:p>
        </p:txBody>
      </p:sp>
      <p:sp>
        <p:nvSpPr>
          <p:cNvPr id="3" name="Content Placeholder 2"/>
          <p:cNvSpPr>
            <a:spLocks noGrp="1"/>
          </p:cNvSpPr>
          <p:nvPr>
            <p:ph idx="1"/>
          </p:nvPr>
        </p:nvSpPr>
        <p:spPr/>
        <p:txBody>
          <a:bodyPr>
            <a:normAutofit/>
          </a:bodyPr>
          <a:lstStyle/>
          <a:p>
            <a:pPr marL="0" indent="0">
              <a:buNone/>
            </a:pPr>
            <a:r>
              <a:rPr lang="en-US" sz="3500" dirty="0"/>
              <a:t>Date Safe Project</a:t>
            </a:r>
          </a:p>
          <a:p>
            <a:pPr lvl="1">
              <a:buFont typeface="Courier New" panose="02070309020205020404" pitchFamily="49" charset="0"/>
              <a:buChar char="o"/>
            </a:pPr>
            <a:r>
              <a:rPr lang="en-US" sz="3500" b="1" dirty="0"/>
              <a:t>Asking First</a:t>
            </a:r>
            <a:r>
              <a:rPr lang="en-US" sz="3500" dirty="0"/>
              <a:t> for Consent.</a:t>
            </a:r>
          </a:p>
          <a:p>
            <a:pPr lvl="1">
              <a:buFont typeface="Courier New" panose="02070309020205020404" pitchFamily="49" charset="0"/>
              <a:buChar char="o"/>
            </a:pPr>
            <a:r>
              <a:rPr lang="en-US" sz="3500" dirty="0"/>
              <a:t>Making </a:t>
            </a:r>
            <a:r>
              <a:rPr lang="en-US" sz="3500" b="1" dirty="0"/>
              <a:t>Smarter Choices</a:t>
            </a:r>
            <a:r>
              <a:rPr lang="en-US" sz="3500" dirty="0"/>
              <a:t> with Partners</a:t>
            </a:r>
          </a:p>
          <a:p>
            <a:pPr lvl="1">
              <a:buFont typeface="Courier New" panose="02070309020205020404" pitchFamily="49" charset="0"/>
              <a:buChar char="o"/>
            </a:pPr>
            <a:r>
              <a:rPr lang="en-US" sz="3500" b="1" dirty="0"/>
              <a:t>Supporting Survivors</a:t>
            </a:r>
            <a:r>
              <a:rPr lang="en-US" sz="3500" dirty="0"/>
              <a:t> of Sexual Assault</a:t>
            </a:r>
          </a:p>
          <a:p>
            <a:pPr lvl="1">
              <a:buFont typeface="Courier New" panose="02070309020205020404" pitchFamily="49" charset="0"/>
              <a:buChar char="o"/>
            </a:pPr>
            <a:r>
              <a:rPr lang="en-US" sz="3500" b="1" dirty="0"/>
              <a:t>Intervening</a:t>
            </a:r>
            <a:r>
              <a:rPr lang="en-US" sz="3500" dirty="0"/>
              <a:t> when Danger is Present at Parties and Group Settings </a:t>
            </a:r>
            <a:r>
              <a:rPr lang="en-US" sz="3500" b="1" dirty="0"/>
              <a:t>with Alcohol</a:t>
            </a:r>
            <a:endParaRPr lang="en-US" sz="3500" dirty="0"/>
          </a:p>
          <a:p>
            <a:endParaRPr lang="en-US" dirty="0"/>
          </a:p>
        </p:txBody>
      </p:sp>
      <p:sp>
        <p:nvSpPr>
          <p:cNvPr id="4" name="Slide Number Placeholder 3"/>
          <p:cNvSpPr>
            <a:spLocks noGrp="1"/>
          </p:cNvSpPr>
          <p:nvPr>
            <p:ph type="sldNum" sz="quarter" idx="12"/>
          </p:nvPr>
        </p:nvSpPr>
        <p:spPr/>
        <p:txBody>
          <a:bodyPr/>
          <a:lstStyle/>
          <a:p>
            <a:fld id="{F71ECBEC-498F-4D11-87C7-168C52E29B7C}" type="slidenum">
              <a:rPr lang="en-US" smtClean="0"/>
              <a:t>22</a:t>
            </a:fld>
            <a:endParaRPr lang="en-US"/>
          </a:p>
        </p:txBody>
      </p:sp>
    </p:spTree>
    <p:extLst>
      <p:ext uri="{BB962C8B-B14F-4D97-AF65-F5344CB8AC3E}">
        <p14:creationId xmlns:p14="http://schemas.microsoft.com/office/powerpoint/2010/main" val="195660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572154" y="1442126"/>
            <a:ext cx="3291840" cy="474530"/>
          </a:xfrm>
        </p:spPr>
        <p:txBody>
          <a:bodyPr/>
          <a:lstStyle/>
          <a:p>
            <a:r>
              <a:rPr lang="en-US" dirty="0"/>
              <a:t>Physical</a:t>
            </a:r>
          </a:p>
        </p:txBody>
      </p:sp>
      <p:sp>
        <p:nvSpPr>
          <p:cNvPr id="5" name="Content Placeholder 4"/>
          <p:cNvSpPr>
            <a:spLocks noGrp="1"/>
          </p:cNvSpPr>
          <p:nvPr>
            <p:ph sz="half" idx="2"/>
          </p:nvPr>
        </p:nvSpPr>
        <p:spPr>
          <a:xfrm>
            <a:off x="572154" y="1916656"/>
            <a:ext cx="3614340" cy="4517408"/>
          </a:xfrm>
        </p:spPr>
        <p:txBody>
          <a:bodyPr>
            <a:normAutofit/>
          </a:bodyPr>
          <a:lstStyle/>
          <a:p>
            <a:pPr marL="0" indent="0">
              <a:buNone/>
            </a:pPr>
            <a:r>
              <a:rPr lang="en-US" sz="1600" b="0" u="sng" dirty="0"/>
              <a:t>On the body:</a:t>
            </a:r>
          </a:p>
          <a:p>
            <a:pPr marL="0" indent="0">
              <a:buNone/>
            </a:pPr>
            <a:r>
              <a:rPr lang="en-US" sz="1600" b="0" dirty="0"/>
              <a:t>Bruises</a:t>
            </a:r>
          </a:p>
          <a:p>
            <a:pPr marL="0" indent="0">
              <a:buNone/>
            </a:pPr>
            <a:r>
              <a:rPr lang="en-US" sz="1600" b="0" dirty="0"/>
              <a:t>Welts</a:t>
            </a:r>
          </a:p>
          <a:p>
            <a:pPr marL="0" indent="0">
              <a:buNone/>
            </a:pPr>
            <a:r>
              <a:rPr lang="en-US" sz="1600" b="0" dirty="0"/>
              <a:t>Burns</a:t>
            </a:r>
          </a:p>
          <a:p>
            <a:pPr marL="0" indent="0">
              <a:buNone/>
            </a:pPr>
            <a:r>
              <a:rPr lang="en-US" sz="1600" b="0" dirty="0"/>
              <a:t>Fractures</a:t>
            </a:r>
          </a:p>
          <a:p>
            <a:pPr marL="0" indent="0">
              <a:buNone/>
            </a:pPr>
            <a:r>
              <a:rPr lang="en-US" sz="1600" b="0" dirty="0"/>
              <a:t>Cuts/lacerations</a:t>
            </a:r>
          </a:p>
          <a:p>
            <a:pPr marL="0" indent="0">
              <a:buNone/>
            </a:pPr>
            <a:endParaRPr lang="en-US" sz="1600" b="0" dirty="0"/>
          </a:p>
          <a:p>
            <a:pPr marL="0" indent="0">
              <a:buNone/>
            </a:pPr>
            <a:endParaRPr lang="en-US" sz="1600" b="0" u="sng" dirty="0"/>
          </a:p>
          <a:p>
            <a:pPr marL="0" indent="0">
              <a:buNone/>
            </a:pPr>
            <a:r>
              <a:rPr lang="en-US" sz="1600" b="0" u="sng" dirty="0"/>
              <a:t>Behavior:</a:t>
            </a:r>
          </a:p>
          <a:p>
            <a:pPr marL="0" indent="0">
              <a:buNone/>
            </a:pPr>
            <a:r>
              <a:rPr lang="en-US" sz="1600" b="0" dirty="0"/>
              <a:t>Extremes in moods</a:t>
            </a:r>
          </a:p>
          <a:p>
            <a:pPr marL="0" indent="0">
              <a:buNone/>
            </a:pPr>
            <a:r>
              <a:rPr lang="en-US" sz="1600" b="0" dirty="0"/>
              <a:t>Frightened of you/others</a:t>
            </a:r>
          </a:p>
          <a:p>
            <a:pPr marL="0" indent="0">
              <a:buNone/>
            </a:pPr>
            <a:r>
              <a:rPr lang="en-US" sz="1600" b="0" dirty="0"/>
              <a:t>Doesn’t want to be touched</a:t>
            </a:r>
          </a:p>
          <a:p>
            <a:pPr marL="0" indent="0">
              <a:buNone/>
            </a:pPr>
            <a:r>
              <a:rPr lang="en-US" sz="1600" b="0" dirty="0"/>
              <a:t>Gets upset when another child cries</a:t>
            </a:r>
          </a:p>
          <a:p>
            <a:pPr marL="0" indent="0">
              <a:buNone/>
            </a:pPr>
            <a:r>
              <a:rPr lang="en-US" sz="1600" b="0" dirty="0"/>
              <a:t>Reports someone hitting him/her</a:t>
            </a:r>
          </a:p>
          <a:p>
            <a:pPr marL="0" indent="0">
              <a:buNone/>
            </a:pPr>
            <a:endParaRPr lang="en-US" dirty="0"/>
          </a:p>
        </p:txBody>
      </p:sp>
      <p:sp>
        <p:nvSpPr>
          <p:cNvPr id="6" name="Text Placeholder 5"/>
          <p:cNvSpPr>
            <a:spLocks noGrp="1"/>
          </p:cNvSpPr>
          <p:nvPr>
            <p:ph type="body" sz="quarter" idx="3"/>
          </p:nvPr>
        </p:nvSpPr>
        <p:spPr>
          <a:xfrm>
            <a:off x="3983215" y="1442126"/>
            <a:ext cx="3291840" cy="474530"/>
          </a:xfrm>
        </p:spPr>
        <p:txBody>
          <a:bodyPr/>
          <a:lstStyle/>
          <a:p>
            <a:r>
              <a:rPr lang="en-US" dirty="0"/>
              <a:t>        Sexual</a:t>
            </a:r>
          </a:p>
        </p:txBody>
      </p:sp>
      <p:sp>
        <p:nvSpPr>
          <p:cNvPr id="7" name="Content Placeholder 6"/>
          <p:cNvSpPr>
            <a:spLocks noGrp="1"/>
          </p:cNvSpPr>
          <p:nvPr>
            <p:ph sz="quarter" idx="4"/>
          </p:nvPr>
        </p:nvSpPr>
        <p:spPr>
          <a:xfrm>
            <a:off x="4605143" y="1898120"/>
            <a:ext cx="3779905" cy="4535944"/>
          </a:xfrm>
        </p:spPr>
        <p:txBody>
          <a:bodyPr>
            <a:normAutofit fontScale="25000" lnSpcReduction="20000"/>
          </a:bodyPr>
          <a:lstStyle/>
          <a:p>
            <a:pPr marL="0" indent="0">
              <a:lnSpc>
                <a:spcPct val="120000"/>
              </a:lnSpc>
              <a:spcBef>
                <a:spcPts val="0"/>
              </a:spcBef>
              <a:spcAft>
                <a:spcPts val="400"/>
              </a:spcAft>
              <a:buNone/>
            </a:pPr>
            <a:r>
              <a:rPr lang="en-US" sz="6400" b="0" u="sng" dirty="0"/>
              <a:t>On the body:</a:t>
            </a:r>
          </a:p>
          <a:p>
            <a:pPr marL="0" indent="0">
              <a:lnSpc>
                <a:spcPct val="120000"/>
              </a:lnSpc>
              <a:spcBef>
                <a:spcPts val="0"/>
              </a:spcBef>
              <a:spcAft>
                <a:spcPts val="400"/>
              </a:spcAft>
              <a:buNone/>
            </a:pPr>
            <a:r>
              <a:rPr lang="en-US" sz="6400" b="0" dirty="0"/>
              <a:t>Torn/stained/bloody underwear</a:t>
            </a:r>
          </a:p>
          <a:p>
            <a:pPr marL="0" indent="0">
              <a:lnSpc>
                <a:spcPct val="120000"/>
              </a:lnSpc>
              <a:spcBef>
                <a:spcPts val="0"/>
              </a:spcBef>
              <a:spcAft>
                <a:spcPts val="400"/>
              </a:spcAft>
              <a:buNone/>
            </a:pPr>
            <a:r>
              <a:rPr lang="en-US" sz="6400" b="0" dirty="0"/>
              <a:t>Genital pain/ itching</a:t>
            </a:r>
          </a:p>
          <a:p>
            <a:pPr marL="0" indent="0">
              <a:lnSpc>
                <a:spcPct val="120000"/>
              </a:lnSpc>
              <a:spcBef>
                <a:spcPts val="0"/>
              </a:spcBef>
              <a:spcAft>
                <a:spcPts val="400"/>
              </a:spcAft>
              <a:buNone/>
            </a:pPr>
            <a:r>
              <a:rPr lang="en-US" sz="6400" b="0" dirty="0"/>
              <a:t>Bruises, bleeding or swelling of genitals</a:t>
            </a:r>
          </a:p>
          <a:p>
            <a:pPr marL="0" indent="0">
              <a:lnSpc>
                <a:spcPct val="120000"/>
              </a:lnSpc>
              <a:spcBef>
                <a:spcPts val="0"/>
              </a:spcBef>
              <a:spcAft>
                <a:spcPts val="400"/>
              </a:spcAft>
              <a:buNone/>
            </a:pPr>
            <a:r>
              <a:rPr lang="en-US" sz="6400" b="0" dirty="0"/>
              <a:t>Has acquired STI</a:t>
            </a:r>
          </a:p>
          <a:p>
            <a:pPr marL="0" indent="0">
              <a:lnSpc>
                <a:spcPct val="120000"/>
              </a:lnSpc>
              <a:spcBef>
                <a:spcPts val="0"/>
              </a:spcBef>
              <a:spcAft>
                <a:spcPts val="400"/>
              </a:spcAft>
              <a:buNone/>
            </a:pPr>
            <a:r>
              <a:rPr lang="en-US" sz="6400" b="0" dirty="0"/>
              <a:t>Has semen on mouth or genitals</a:t>
            </a:r>
          </a:p>
          <a:p>
            <a:pPr marL="0" indent="0">
              <a:lnSpc>
                <a:spcPct val="120000"/>
              </a:lnSpc>
              <a:spcBef>
                <a:spcPts val="0"/>
              </a:spcBef>
              <a:spcAft>
                <a:spcPts val="400"/>
              </a:spcAft>
              <a:buNone/>
            </a:pPr>
            <a:r>
              <a:rPr lang="en-US" sz="6400" b="0" dirty="0"/>
              <a:t>Is pregnant</a:t>
            </a:r>
          </a:p>
          <a:p>
            <a:pPr marL="0" indent="0">
              <a:lnSpc>
                <a:spcPct val="120000"/>
              </a:lnSpc>
              <a:spcBef>
                <a:spcPts val="0"/>
              </a:spcBef>
              <a:spcAft>
                <a:spcPts val="400"/>
              </a:spcAft>
              <a:buNone/>
            </a:pPr>
            <a:endParaRPr lang="en-US" sz="6400" b="0" dirty="0"/>
          </a:p>
          <a:p>
            <a:pPr marL="0" indent="0">
              <a:lnSpc>
                <a:spcPct val="120000"/>
              </a:lnSpc>
              <a:spcBef>
                <a:spcPts val="0"/>
              </a:spcBef>
              <a:spcAft>
                <a:spcPts val="400"/>
              </a:spcAft>
              <a:buNone/>
            </a:pPr>
            <a:r>
              <a:rPr lang="en-US" sz="6400" b="0" u="sng" dirty="0"/>
              <a:t>Behavior</a:t>
            </a:r>
            <a:r>
              <a:rPr lang="en-US" sz="6400" b="0" dirty="0"/>
              <a:t>:</a:t>
            </a:r>
          </a:p>
          <a:p>
            <a:pPr marL="0" indent="0">
              <a:lnSpc>
                <a:spcPct val="120000"/>
              </a:lnSpc>
              <a:spcBef>
                <a:spcPts val="0"/>
              </a:spcBef>
              <a:spcAft>
                <a:spcPts val="400"/>
              </a:spcAft>
              <a:buNone/>
            </a:pPr>
            <a:r>
              <a:rPr lang="en-US" sz="6400" b="0" dirty="0"/>
              <a:t>Withdraws or engages in infantile behavior</a:t>
            </a:r>
          </a:p>
          <a:p>
            <a:pPr marL="0" indent="0">
              <a:lnSpc>
                <a:spcPct val="120000"/>
              </a:lnSpc>
              <a:spcBef>
                <a:spcPts val="0"/>
              </a:spcBef>
              <a:spcAft>
                <a:spcPts val="400"/>
              </a:spcAft>
              <a:buNone/>
            </a:pPr>
            <a:r>
              <a:rPr lang="en-US" sz="6400" b="0" dirty="0"/>
              <a:t>Does not want to do any physical activity</a:t>
            </a:r>
          </a:p>
          <a:p>
            <a:pPr marL="0" indent="0">
              <a:lnSpc>
                <a:spcPct val="120000"/>
              </a:lnSpc>
              <a:spcBef>
                <a:spcPts val="0"/>
              </a:spcBef>
              <a:spcAft>
                <a:spcPts val="400"/>
              </a:spcAft>
              <a:buNone/>
            </a:pPr>
            <a:r>
              <a:rPr lang="en-US" sz="6400" b="0" dirty="0"/>
              <a:t>Hides in room</a:t>
            </a:r>
          </a:p>
          <a:p>
            <a:pPr marL="0" indent="0">
              <a:lnSpc>
                <a:spcPct val="120000"/>
              </a:lnSpc>
              <a:spcBef>
                <a:spcPts val="0"/>
              </a:spcBef>
              <a:spcAft>
                <a:spcPts val="400"/>
              </a:spcAft>
              <a:buNone/>
            </a:pPr>
            <a:r>
              <a:rPr lang="en-US" sz="6400" b="0" dirty="0"/>
              <a:t>School avoidance</a:t>
            </a:r>
          </a:p>
          <a:p>
            <a:pPr marL="0" indent="0">
              <a:lnSpc>
                <a:spcPct val="120000"/>
              </a:lnSpc>
              <a:spcBef>
                <a:spcPts val="0"/>
              </a:spcBef>
              <a:spcAft>
                <a:spcPts val="400"/>
              </a:spcAft>
              <a:buNone/>
            </a:pPr>
            <a:r>
              <a:rPr lang="en-US" sz="6400" b="0" dirty="0"/>
              <a:t>Trying to tell you something but does not</a:t>
            </a:r>
          </a:p>
          <a:p>
            <a:pPr marL="0" indent="0">
              <a:buNone/>
            </a:pPr>
            <a:endParaRPr lang="en-US" dirty="0"/>
          </a:p>
          <a:p>
            <a:pPr marL="0" indent="0">
              <a:buNone/>
            </a:pPr>
            <a:endParaRPr lang="en-US" dirty="0"/>
          </a:p>
        </p:txBody>
      </p:sp>
      <p:sp>
        <p:nvSpPr>
          <p:cNvPr id="8" name="Title 1">
            <a:extLst>
              <a:ext uri="{FF2B5EF4-FFF2-40B4-BE49-F238E27FC236}">
                <a16:creationId xmlns:a16="http://schemas.microsoft.com/office/drawing/2014/main" id="{0C2786AD-FD7B-42B6-BF1F-E1B709567CAE}"/>
              </a:ext>
            </a:extLst>
          </p:cNvPr>
          <p:cNvSpPr txBox="1">
            <a:spLocks/>
          </p:cNvSpPr>
          <p:nvPr/>
        </p:nvSpPr>
        <p:spPr>
          <a:xfrm>
            <a:off x="457200" y="179853"/>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mj-cs"/>
              </a:defRPr>
            </a:lvl1pPr>
          </a:lstStyle>
          <a:p>
            <a:r>
              <a:rPr lang="en-US" b="1" dirty="0"/>
              <a:t>How to Recognize Signs of Abuse</a:t>
            </a:r>
          </a:p>
        </p:txBody>
      </p:sp>
    </p:spTree>
    <p:extLst>
      <p:ext uri="{BB962C8B-B14F-4D97-AF65-F5344CB8AC3E}">
        <p14:creationId xmlns:p14="http://schemas.microsoft.com/office/powerpoint/2010/main" val="3390957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DCC74DC8-9FE7-4424-B37F-213C860E25D6}"/>
              </a:ext>
            </a:extLst>
          </p:cNvPr>
          <p:cNvSpPr>
            <a:spLocks noGrp="1" noChangeArrowheads="1"/>
          </p:cNvSpPr>
          <p:nvPr>
            <p:ph type="title"/>
          </p:nvPr>
        </p:nvSpPr>
        <p:spPr>
          <a:xfrm>
            <a:off x="457200" y="185127"/>
            <a:ext cx="8229600" cy="1143000"/>
          </a:xfrm>
        </p:spPr>
        <p:txBody>
          <a:bodyPr>
            <a:noAutofit/>
          </a:bodyPr>
          <a:lstStyle/>
          <a:p>
            <a:r>
              <a:rPr lang="en-US" altLang="en-US" sz="3600" b="1" dirty="0"/>
              <a:t>If a survivor discloses to you:</a:t>
            </a:r>
            <a:br>
              <a:rPr lang="en-US" altLang="en-US" sz="3600" b="1" dirty="0"/>
            </a:br>
            <a:r>
              <a:rPr lang="en-US" altLang="en-US" sz="3600" dirty="0"/>
              <a:t>What you say </a:t>
            </a:r>
            <a:br>
              <a:rPr lang="en-US" altLang="en-US" sz="3600" dirty="0"/>
            </a:br>
            <a:r>
              <a:rPr lang="en-US" altLang="en-US" sz="3600" dirty="0"/>
              <a:t>…can make a healing difference</a:t>
            </a:r>
          </a:p>
        </p:txBody>
      </p:sp>
      <p:sp>
        <p:nvSpPr>
          <p:cNvPr id="21507" name="Content Placeholder 2">
            <a:extLst>
              <a:ext uri="{FF2B5EF4-FFF2-40B4-BE49-F238E27FC236}">
                <a16:creationId xmlns:a16="http://schemas.microsoft.com/office/drawing/2014/main" id="{2953D5E1-39CA-4C39-8522-87C29B9AFDCC}"/>
              </a:ext>
            </a:extLst>
          </p:cNvPr>
          <p:cNvSpPr>
            <a:spLocks noGrp="1" noChangeArrowheads="1"/>
          </p:cNvSpPr>
          <p:nvPr>
            <p:ph idx="1"/>
          </p:nvPr>
        </p:nvSpPr>
        <p:spPr>
          <a:xfrm>
            <a:off x="457200" y="1638300"/>
            <a:ext cx="8387862" cy="5083175"/>
          </a:xfrm>
        </p:spPr>
        <p:txBody>
          <a:bodyPr>
            <a:normAutofit lnSpcReduction="10000"/>
          </a:bodyPr>
          <a:lstStyle/>
          <a:p>
            <a:r>
              <a:rPr lang="en-US" altLang="en-US" dirty="0"/>
              <a:t>I believe you. </a:t>
            </a:r>
          </a:p>
          <a:p>
            <a:r>
              <a:rPr lang="en-US" altLang="en-US" dirty="0"/>
              <a:t>It’s not your fault. </a:t>
            </a:r>
          </a:p>
          <a:p>
            <a:r>
              <a:rPr lang="en-US" altLang="en-US" dirty="0"/>
              <a:t>You’re not alone. </a:t>
            </a:r>
          </a:p>
          <a:p>
            <a:r>
              <a:rPr lang="en-US" altLang="en-US" dirty="0"/>
              <a:t>I care about you and I’m here to listen and help in any way I can.</a:t>
            </a:r>
          </a:p>
          <a:p>
            <a:r>
              <a:rPr lang="en-US" altLang="en-US" dirty="0"/>
              <a:t>I’m sorry this happened--this shouldn’t have happened.</a:t>
            </a:r>
          </a:p>
          <a:p>
            <a:r>
              <a:rPr lang="en-US" altLang="en-US" dirty="0"/>
              <a:t>You survived; obviously you did the right things.</a:t>
            </a:r>
          </a:p>
          <a:p>
            <a:r>
              <a:rPr lang="en-US" altLang="en-US" dirty="0"/>
              <a:t>Thank you for telling me.</a:t>
            </a:r>
          </a:p>
          <a:p>
            <a:endParaRPr lang="en-US" altLang="en-US" dirty="0"/>
          </a:p>
        </p:txBody>
      </p:sp>
      <p:sp>
        <p:nvSpPr>
          <p:cNvPr id="21508" name="Slide Number Placeholder 3">
            <a:extLst>
              <a:ext uri="{FF2B5EF4-FFF2-40B4-BE49-F238E27FC236}">
                <a16:creationId xmlns:a16="http://schemas.microsoft.com/office/drawing/2014/main" id="{5F32D64D-EBD3-41C4-997F-883D36086F5C}"/>
              </a:ext>
            </a:extLst>
          </p:cNvPr>
          <p:cNvSpPr>
            <a:spLocks noGrp="1"/>
          </p:cNvSpPr>
          <p:nvPr>
            <p:ph type="sldNum" sz="quarter" idx="12"/>
          </p:nvPr>
        </p:nvSpPr>
        <p:spPr>
          <a:noFill/>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32B3AFDF-76C5-44B0-8F3C-ACFED3232C06}" type="slidenum">
              <a:rPr lang="en-US" altLang="en-US" sz="1200" smtClean="0">
                <a:latin typeface="Garamond" panose="02020404030301010803" pitchFamily="18" charset="0"/>
              </a:rPr>
              <a:pPr/>
              <a:t>24</a:t>
            </a:fld>
            <a:endParaRPr lang="en-US" altLang="en-US" sz="1200">
              <a:latin typeface="Garamond" panose="02020404030301010803"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EC5F7391-082C-46EC-B205-70144778ED6B}"/>
              </a:ext>
            </a:extLst>
          </p:cNvPr>
          <p:cNvSpPr>
            <a:spLocks noGrp="1" noChangeArrowheads="1"/>
          </p:cNvSpPr>
          <p:nvPr>
            <p:ph type="title"/>
          </p:nvPr>
        </p:nvSpPr>
        <p:spPr/>
        <p:txBody>
          <a:bodyPr>
            <a:normAutofit fontScale="90000"/>
          </a:bodyPr>
          <a:lstStyle/>
          <a:p>
            <a:r>
              <a:rPr lang="en-US" altLang="en-US" b="1" dirty="0"/>
              <a:t>If a survivor discloses to you:</a:t>
            </a:r>
            <a:br>
              <a:rPr lang="en-US" altLang="en-US" b="1" dirty="0"/>
            </a:br>
            <a:r>
              <a:rPr lang="en-US" altLang="en-US" dirty="0"/>
              <a:t>What you do </a:t>
            </a:r>
            <a:br>
              <a:rPr lang="en-US" altLang="en-US" dirty="0"/>
            </a:br>
            <a:r>
              <a:rPr lang="en-US" altLang="en-US" dirty="0"/>
              <a:t>…can make a healing difference</a:t>
            </a:r>
          </a:p>
        </p:txBody>
      </p:sp>
      <p:sp>
        <p:nvSpPr>
          <p:cNvPr id="3" name="Content Placeholder 2">
            <a:extLst>
              <a:ext uri="{FF2B5EF4-FFF2-40B4-BE49-F238E27FC236}">
                <a16:creationId xmlns:a16="http://schemas.microsoft.com/office/drawing/2014/main" id="{61F1E73F-E3DF-4124-B5F4-E3AE1A211872}"/>
              </a:ext>
            </a:extLst>
          </p:cNvPr>
          <p:cNvSpPr>
            <a:spLocks noGrp="1"/>
          </p:cNvSpPr>
          <p:nvPr>
            <p:ph idx="1"/>
          </p:nvPr>
        </p:nvSpPr>
        <p:spPr>
          <a:xfrm>
            <a:off x="457200" y="2052637"/>
            <a:ext cx="8229600" cy="4530725"/>
          </a:xfrm>
        </p:spPr>
        <p:txBody>
          <a:bodyPr>
            <a:normAutofit fontScale="92500" lnSpcReduction="20000"/>
          </a:bodyPr>
          <a:lstStyle/>
          <a:p>
            <a:pPr>
              <a:defRPr/>
            </a:pPr>
            <a:r>
              <a:rPr lang="en-US" b="1" dirty="0"/>
              <a:t>Validate feelings </a:t>
            </a:r>
            <a:r>
              <a:rPr lang="en-US" dirty="0"/>
              <a:t>about the experience, acknowledging pain without catastrophizing.</a:t>
            </a:r>
          </a:p>
          <a:p>
            <a:pPr>
              <a:defRPr/>
            </a:pPr>
            <a:endParaRPr lang="en-US" sz="1100" dirty="0"/>
          </a:p>
          <a:p>
            <a:pPr>
              <a:defRPr/>
            </a:pPr>
            <a:r>
              <a:rPr lang="en-US" b="1" dirty="0"/>
              <a:t>If they minimize, </a:t>
            </a:r>
            <a:r>
              <a:rPr lang="en-US" dirty="0"/>
              <a:t>no need to agree; hurt and pain are real</a:t>
            </a:r>
          </a:p>
          <a:p>
            <a:pPr>
              <a:defRPr/>
            </a:pPr>
            <a:endParaRPr lang="en-US" sz="1100" dirty="0"/>
          </a:p>
          <a:p>
            <a:pPr>
              <a:defRPr/>
            </a:pPr>
            <a:r>
              <a:rPr lang="en-US" b="1" dirty="0"/>
              <a:t>Express admiration </a:t>
            </a:r>
            <a:r>
              <a:rPr lang="en-US" dirty="0"/>
              <a:t>for their courage and recognize how difficult this experience must have been for them.</a:t>
            </a:r>
          </a:p>
          <a:p>
            <a:pPr marL="0" indent="0">
              <a:buNone/>
              <a:defRPr/>
            </a:pPr>
            <a:endParaRPr lang="en-US" dirty="0"/>
          </a:p>
          <a:p>
            <a:pPr>
              <a:defRPr/>
            </a:pPr>
            <a:endParaRPr lang="en-US" sz="1000" dirty="0"/>
          </a:p>
          <a:p>
            <a:pPr marL="0" indent="0">
              <a:buFont typeface="Wingdings" panose="05000000000000000000" pitchFamily="2" charset="2"/>
              <a:buNone/>
              <a:defRPr/>
            </a:pPr>
            <a:r>
              <a:rPr lang="en-US" sz="2600" dirty="0"/>
              <a:t>From:  </a:t>
            </a:r>
            <a:r>
              <a:rPr lang="en-US" sz="2600" i="1" dirty="0"/>
              <a:t>Know Your IX-Advocates for Youth; RAINN </a:t>
            </a:r>
            <a:r>
              <a:rPr lang="en-US" sz="2600" dirty="0"/>
              <a:t>[Rape, Abuse &amp; Incest National Network]; The Arc</a:t>
            </a:r>
          </a:p>
        </p:txBody>
      </p:sp>
      <p:sp>
        <p:nvSpPr>
          <p:cNvPr id="22532" name="Slide Number Placeholder 3">
            <a:extLst>
              <a:ext uri="{FF2B5EF4-FFF2-40B4-BE49-F238E27FC236}">
                <a16:creationId xmlns:a16="http://schemas.microsoft.com/office/drawing/2014/main" id="{7C01D9B5-25FD-4FF1-BEFA-63DB7BA2E567}"/>
              </a:ext>
            </a:extLst>
          </p:cNvPr>
          <p:cNvSpPr>
            <a:spLocks noGrp="1"/>
          </p:cNvSpPr>
          <p:nvPr>
            <p:ph type="sldNum" sz="quarter" idx="12"/>
          </p:nvPr>
        </p:nvSpPr>
        <p:spPr>
          <a:noFill/>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0936D034-1338-4708-8CBF-16309DD3843F}" type="slidenum">
              <a:rPr lang="en-US" altLang="en-US" sz="1200" smtClean="0">
                <a:latin typeface="Garamond" panose="02020404030301010803" pitchFamily="18" charset="0"/>
              </a:rPr>
              <a:pPr/>
              <a:t>25</a:t>
            </a:fld>
            <a:endParaRPr lang="en-US" altLang="en-US" sz="1200">
              <a:latin typeface="Garamond" panose="02020404030301010803"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27D6C179-2210-4F19-B71F-FFBFF227F3E1}"/>
              </a:ext>
            </a:extLst>
          </p:cNvPr>
          <p:cNvSpPr>
            <a:spLocks noGrp="1" noChangeArrowheads="1"/>
          </p:cNvSpPr>
          <p:nvPr>
            <p:ph type="title"/>
          </p:nvPr>
        </p:nvSpPr>
        <p:spPr/>
        <p:txBody>
          <a:bodyPr>
            <a:normAutofit fontScale="90000"/>
          </a:bodyPr>
          <a:lstStyle/>
          <a:p>
            <a:r>
              <a:rPr lang="en-US" altLang="en-US" b="1" dirty="0"/>
              <a:t>If a survivor discloses to you:</a:t>
            </a:r>
            <a:br>
              <a:rPr lang="en-US" altLang="en-US" b="1" dirty="0"/>
            </a:br>
            <a:r>
              <a:rPr lang="en-US" altLang="en-US" dirty="0"/>
              <a:t>What you do </a:t>
            </a:r>
            <a:br>
              <a:rPr lang="en-US" altLang="en-US" dirty="0"/>
            </a:br>
            <a:r>
              <a:rPr lang="en-US" altLang="en-US" dirty="0"/>
              <a:t>…can make a healing difference</a:t>
            </a:r>
          </a:p>
        </p:txBody>
      </p:sp>
      <p:sp>
        <p:nvSpPr>
          <p:cNvPr id="23555" name="Content Placeholder 2">
            <a:extLst>
              <a:ext uri="{FF2B5EF4-FFF2-40B4-BE49-F238E27FC236}">
                <a16:creationId xmlns:a16="http://schemas.microsoft.com/office/drawing/2014/main" id="{892EDFB2-2D85-421A-B861-14371A61422E}"/>
              </a:ext>
            </a:extLst>
          </p:cNvPr>
          <p:cNvSpPr>
            <a:spLocks noGrp="1" noChangeArrowheads="1"/>
          </p:cNvSpPr>
          <p:nvPr>
            <p:ph idx="1"/>
          </p:nvPr>
        </p:nvSpPr>
        <p:spPr>
          <a:xfrm>
            <a:off x="650631" y="2634518"/>
            <a:ext cx="8229600" cy="3273913"/>
          </a:xfrm>
        </p:spPr>
        <p:txBody>
          <a:bodyPr/>
          <a:lstStyle/>
          <a:p>
            <a:r>
              <a:rPr lang="en-US" altLang="en-US" b="1" dirty="0"/>
              <a:t>Avoid judgment</a:t>
            </a:r>
            <a:r>
              <a:rPr lang="en-US" altLang="en-US" dirty="0"/>
              <a:t>. Effects of SV can last for an extended period of time. </a:t>
            </a:r>
          </a:p>
          <a:p>
            <a:endParaRPr lang="en-US" altLang="en-US" sz="1050" dirty="0"/>
          </a:p>
          <a:p>
            <a:r>
              <a:rPr lang="en-US" altLang="en-US" b="1" dirty="0"/>
              <a:t>Check in periodically</a:t>
            </a:r>
            <a:r>
              <a:rPr lang="en-US" altLang="en-US" dirty="0"/>
              <a:t>. The event may have happened a long time ago.</a:t>
            </a:r>
          </a:p>
          <a:p>
            <a:endParaRPr lang="en-US" altLang="en-US" sz="1050" dirty="0"/>
          </a:p>
          <a:p>
            <a:r>
              <a:rPr lang="en-US" altLang="en-US" b="1" dirty="0"/>
              <a:t>Know your resources</a:t>
            </a:r>
            <a:r>
              <a:rPr lang="en-US" altLang="en-US" dirty="0"/>
              <a:t>. OCRCC, RAINN,…</a:t>
            </a:r>
          </a:p>
        </p:txBody>
      </p:sp>
      <p:sp>
        <p:nvSpPr>
          <p:cNvPr id="23556" name="Slide Number Placeholder 3">
            <a:extLst>
              <a:ext uri="{FF2B5EF4-FFF2-40B4-BE49-F238E27FC236}">
                <a16:creationId xmlns:a16="http://schemas.microsoft.com/office/drawing/2014/main" id="{7A7219D9-95A6-4B30-B989-3100383339AE}"/>
              </a:ext>
            </a:extLst>
          </p:cNvPr>
          <p:cNvSpPr>
            <a:spLocks noGrp="1"/>
          </p:cNvSpPr>
          <p:nvPr>
            <p:ph type="sldNum" sz="quarter" idx="12"/>
          </p:nvPr>
        </p:nvSpPr>
        <p:spPr>
          <a:noFill/>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C17146D1-DB9E-4559-8531-15C31D527AB8}" type="slidenum">
              <a:rPr lang="en-US" altLang="en-US" sz="1200" smtClean="0">
                <a:latin typeface="Garamond" panose="02020404030301010803" pitchFamily="18" charset="0"/>
              </a:rPr>
              <a:pPr/>
              <a:t>26</a:t>
            </a:fld>
            <a:endParaRPr lang="en-US" altLang="en-US" sz="1200">
              <a:latin typeface="Garamond" panose="02020404030301010803"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74638"/>
            <a:ext cx="8808720" cy="1143000"/>
          </a:xfrm>
        </p:spPr>
        <p:txBody>
          <a:bodyPr>
            <a:normAutofit fontScale="90000"/>
          </a:bodyPr>
          <a:lstStyle/>
          <a:p>
            <a:r>
              <a:rPr lang="en-US" altLang="en-US" b="1" dirty="0"/>
              <a:t>If a survivor discloses to you:</a:t>
            </a:r>
            <a:br>
              <a:rPr lang="en-US" altLang="en-US" b="1" dirty="0"/>
            </a:br>
            <a:r>
              <a:rPr lang="en-US" sz="4000" dirty="0"/>
              <a:t>Reporting/Seeking Support/Getting Involved</a:t>
            </a:r>
            <a:endParaRPr lang="en-US" dirty="0"/>
          </a:p>
        </p:txBody>
      </p:sp>
      <p:sp>
        <p:nvSpPr>
          <p:cNvPr id="3" name="Content Placeholder 2"/>
          <p:cNvSpPr>
            <a:spLocks noGrp="1"/>
          </p:cNvSpPr>
          <p:nvPr>
            <p:ph idx="1"/>
          </p:nvPr>
        </p:nvSpPr>
        <p:spPr>
          <a:xfrm>
            <a:off x="182880" y="1736725"/>
            <a:ext cx="8808720" cy="5121275"/>
          </a:xfrm>
        </p:spPr>
        <p:txBody>
          <a:bodyPr>
            <a:normAutofit fontScale="85000" lnSpcReduction="20000"/>
          </a:bodyPr>
          <a:lstStyle/>
          <a:p>
            <a:pPr marL="342900" indent="-342900">
              <a:buFont typeface="Arial"/>
              <a:buChar char="•"/>
            </a:pPr>
            <a:r>
              <a:rPr lang="en-US" dirty="0"/>
              <a:t>Contact your county’s Department of Health and Human Services   </a:t>
            </a:r>
            <a:r>
              <a:rPr lang="en-US" dirty="0">
                <a:hlinkClick r:id="rId3"/>
              </a:rPr>
              <a:t>http://www.ncdhhs.gov/dss/local/index.htm</a:t>
            </a:r>
            <a:endParaRPr lang="en-US" dirty="0"/>
          </a:p>
          <a:p>
            <a:pPr>
              <a:buFont typeface="Arial"/>
              <a:buChar char="•"/>
            </a:pPr>
            <a:r>
              <a:rPr lang="en-US" b="1" dirty="0">
                <a:solidFill>
                  <a:srgbClr val="000000"/>
                </a:solidFill>
              </a:rPr>
              <a:t>Prevent Child Abuse North Carolina </a:t>
            </a:r>
            <a:r>
              <a:rPr lang="en-US" dirty="0">
                <a:solidFill>
                  <a:srgbClr val="0000FF"/>
                </a:solidFill>
              </a:rPr>
              <a:t>1-800-CHILDREN</a:t>
            </a:r>
          </a:p>
          <a:p>
            <a:r>
              <a:rPr lang="en-US" dirty="0"/>
              <a:t>RAINN (</a:t>
            </a:r>
            <a:r>
              <a:rPr lang="en-US" b="1" dirty="0"/>
              <a:t>Rape, Abuse &amp; Incest National Network</a:t>
            </a:r>
            <a:r>
              <a:rPr lang="en-US" dirty="0"/>
              <a:t>) is nation's largest anti-sexual violence organization  </a:t>
            </a:r>
            <a:r>
              <a:rPr lang="en-US" dirty="0">
                <a:hlinkClick r:id="rId4"/>
              </a:rPr>
              <a:t>www.rainn.org</a:t>
            </a:r>
            <a:r>
              <a:rPr lang="en-US" dirty="0"/>
              <a:t>  or </a:t>
            </a:r>
            <a:r>
              <a:rPr lang="en-US" dirty="0">
                <a:solidFill>
                  <a:srgbClr val="0000FF"/>
                </a:solidFill>
              </a:rPr>
              <a:t>800-656-HOPE  </a:t>
            </a:r>
            <a:r>
              <a:rPr lang="en-US" dirty="0"/>
              <a:t>(RAINN)</a:t>
            </a:r>
          </a:p>
          <a:p>
            <a:r>
              <a:rPr lang="en-US" dirty="0">
                <a:solidFill>
                  <a:srgbClr val="0000FF"/>
                </a:solidFill>
              </a:rPr>
              <a:t>1-800-4-A-CHILD</a:t>
            </a:r>
            <a:r>
              <a:rPr lang="en-US" dirty="0">
                <a:solidFill>
                  <a:srgbClr val="000000"/>
                </a:solidFill>
              </a:rPr>
              <a:t> a National Child Abuse Hotline</a:t>
            </a:r>
          </a:p>
          <a:p>
            <a:pPr>
              <a:buFont typeface="Arial"/>
              <a:buChar char="•"/>
            </a:pPr>
            <a:r>
              <a:rPr lang="en-US" dirty="0"/>
              <a:t>NC Rape Crisis Centers </a:t>
            </a:r>
          </a:p>
          <a:p>
            <a:pPr>
              <a:buFont typeface="Arial"/>
              <a:buChar char="•"/>
            </a:pPr>
            <a:r>
              <a:rPr lang="en-US" dirty="0"/>
              <a:t>North Carolina Coalition Against Sexual Assault:  </a:t>
            </a:r>
            <a:r>
              <a:rPr lang="en-US" dirty="0">
                <a:solidFill>
                  <a:srgbClr val="0000FF"/>
                </a:solidFill>
              </a:rPr>
              <a:t>http://www.nccasa.org/</a:t>
            </a:r>
          </a:p>
          <a:p>
            <a:pPr>
              <a:buFont typeface="Arial"/>
              <a:buChar char="•"/>
            </a:pPr>
            <a:r>
              <a:rPr lang="en-US" dirty="0">
                <a:solidFill>
                  <a:srgbClr val="000000"/>
                </a:solidFill>
              </a:rPr>
              <a:t>Family Physician or Pediatrician</a:t>
            </a:r>
          </a:p>
          <a:p>
            <a:pPr>
              <a:buFont typeface="Arial"/>
              <a:buChar char="•"/>
            </a:pPr>
            <a:r>
              <a:rPr lang="en-US" dirty="0">
                <a:solidFill>
                  <a:srgbClr val="000000"/>
                </a:solidFill>
              </a:rPr>
              <a:t>Mental Health Center</a:t>
            </a:r>
          </a:p>
          <a:p>
            <a:pPr>
              <a:buFont typeface="Arial"/>
              <a:buChar char="•"/>
            </a:pPr>
            <a:r>
              <a:rPr lang="en-US" dirty="0">
                <a:solidFill>
                  <a:srgbClr val="000000"/>
                </a:solidFill>
              </a:rPr>
              <a:t>Health Department</a:t>
            </a:r>
          </a:p>
        </p:txBody>
      </p:sp>
      <p:sp>
        <p:nvSpPr>
          <p:cNvPr id="4" name="Slide Number Placeholder 3"/>
          <p:cNvSpPr>
            <a:spLocks noGrp="1"/>
          </p:cNvSpPr>
          <p:nvPr>
            <p:ph type="sldNum" sz="quarter" idx="12"/>
          </p:nvPr>
        </p:nvSpPr>
        <p:spPr/>
        <p:txBody>
          <a:bodyPr/>
          <a:lstStyle/>
          <a:p>
            <a:fld id="{F71ECBEC-498F-4D11-87C7-168C52E29B7C}" type="slidenum">
              <a:rPr lang="en-US" smtClean="0"/>
              <a:t>27</a:t>
            </a:fld>
            <a:endParaRPr lang="en-US"/>
          </a:p>
        </p:txBody>
      </p:sp>
    </p:spTree>
    <p:extLst>
      <p:ext uri="{BB962C8B-B14F-4D97-AF65-F5344CB8AC3E}">
        <p14:creationId xmlns:p14="http://schemas.microsoft.com/office/powerpoint/2010/main" val="879907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are we doing at CIDD?</a:t>
            </a:r>
          </a:p>
        </p:txBody>
      </p:sp>
      <p:sp>
        <p:nvSpPr>
          <p:cNvPr id="3" name="Content Placeholder 2"/>
          <p:cNvSpPr>
            <a:spLocks noGrp="1"/>
          </p:cNvSpPr>
          <p:nvPr>
            <p:ph idx="1"/>
          </p:nvPr>
        </p:nvSpPr>
        <p:spPr/>
        <p:txBody>
          <a:bodyPr/>
          <a:lstStyle/>
          <a:p>
            <a:r>
              <a:rPr lang="en-US" dirty="0"/>
              <a:t>Collaborating with community partners</a:t>
            </a:r>
          </a:p>
          <a:p>
            <a:r>
              <a:rPr lang="en-US" dirty="0"/>
              <a:t>Sexual Relationship Education for teens and their caregivers</a:t>
            </a:r>
          </a:p>
        </p:txBody>
      </p:sp>
      <p:sp>
        <p:nvSpPr>
          <p:cNvPr id="4" name="Slide Number Placeholder 3"/>
          <p:cNvSpPr>
            <a:spLocks noGrp="1"/>
          </p:cNvSpPr>
          <p:nvPr>
            <p:ph type="sldNum" sz="quarter" idx="12"/>
          </p:nvPr>
        </p:nvSpPr>
        <p:spPr/>
        <p:txBody>
          <a:bodyPr/>
          <a:lstStyle/>
          <a:p>
            <a:fld id="{F71ECBEC-498F-4D11-87C7-168C52E29B7C}" type="slidenum">
              <a:rPr lang="en-US" smtClean="0"/>
              <a:t>28</a:t>
            </a:fld>
            <a:endParaRPr lang="en-US"/>
          </a:p>
        </p:txBody>
      </p:sp>
    </p:spTree>
    <p:extLst>
      <p:ext uri="{BB962C8B-B14F-4D97-AF65-F5344CB8AC3E}">
        <p14:creationId xmlns:p14="http://schemas.microsoft.com/office/powerpoint/2010/main" val="703191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E2EBCDF5-DCF8-4173-82F4-A3B859BA18D2}"/>
              </a:ext>
            </a:extLst>
          </p:cNvPr>
          <p:cNvSpPr>
            <a:spLocks noGrp="1" noChangeArrowheads="1"/>
          </p:cNvSpPr>
          <p:nvPr>
            <p:ph type="title"/>
          </p:nvPr>
        </p:nvSpPr>
        <p:spPr>
          <a:xfrm>
            <a:off x="492125" y="381000"/>
            <a:ext cx="8229600" cy="1401763"/>
          </a:xfrm>
        </p:spPr>
        <p:txBody>
          <a:bodyPr>
            <a:normAutofit fontScale="90000"/>
          </a:bodyPr>
          <a:lstStyle/>
          <a:p>
            <a:pPr eaLnBrk="1" hangingPunct="1">
              <a:defRPr/>
            </a:pPr>
            <a:r>
              <a:rPr lang="en-US" altLang="en-US" b="1" dirty="0"/>
              <a:t>Collective Impact  -  Address complex, large-scale issues</a:t>
            </a:r>
          </a:p>
        </p:txBody>
      </p:sp>
      <p:sp>
        <p:nvSpPr>
          <p:cNvPr id="61443" name="Rectangle 3">
            <a:extLst>
              <a:ext uri="{FF2B5EF4-FFF2-40B4-BE49-F238E27FC236}">
                <a16:creationId xmlns:a16="http://schemas.microsoft.com/office/drawing/2014/main" id="{3C6CF5EE-3F0A-43A8-BCF1-7481A90FDCD8}"/>
              </a:ext>
            </a:extLst>
          </p:cNvPr>
          <p:cNvSpPr>
            <a:spLocks noGrp="1" noChangeArrowheads="1"/>
          </p:cNvSpPr>
          <p:nvPr>
            <p:ph type="body" idx="1"/>
          </p:nvPr>
        </p:nvSpPr>
        <p:spPr/>
        <p:txBody>
          <a:bodyPr>
            <a:normAutofit/>
          </a:bodyPr>
          <a:lstStyle/>
          <a:p>
            <a:pPr marL="0" indent="0" eaLnBrk="1" hangingPunct="1">
              <a:buFontTx/>
              <a:buNone/>
            </a:pPr>
            <a:endParaRPr lang="en-US" altLang="en-US" dirty="0"/>
          </a:p>
          <a:p>
            <a:pPr marL="0" indent="0" eaLnBrk="1" hangingPunct="1">
              <a:buFontTx/>
              <a:buNone/>
            </a:pPr>
            <a:r>
              <a:rPr lang="en-US" altLang="en-US" dirty="0"/>
              <a:t>Five conditions </a:t>
            </a:r>
          </a:p>
          <a:p>
            <a:pPr marL="1143000" lvl="1" indent="-742950" eaLnBrk="1" hangingPunct="1">
              <a:buFontTx/>
              <a:buAutoNum type="arabicPeriod"/>
            </a:pPr>
            <a:r>
              <a:rPr lang="en-US" altLang="en-US" dirty="0"/>
              <a:t>Common Agenda</a:t>
            </a:r>
          </a:p>
          <a:p>
            <a:pPr marL="1143000" lvl="1" indent="-742950" eaLnBrk="1" hangingPunct="1">
              <a:buFontTx/>
              <a:buAutoNum type="arabicPeriod"/>
            </a:pPr>
            <a:r>
              <a:rPr lang="en-US" altLang="en-US" dirty="0"/>
              <a:t>Shared measurement</a:t>
            </a:r>
          </a:p>
          <a:p>
            <a:pPr marL="1143000" lvl="1" indent="-742950" eaLnBrk="1" hangingPunct="1">
              <a:buFontTx/>
              <a:buAutoNum type="arabicPeriod"/>
            </a:pPr>
            <a:r>
              <a:rPr lang="en-US" altLang="en-US" dirty="0"/>
              <a:t>Mutually reinforcing activities</a:t>
            </a:r>
          </a:p>
          <a:p>
            <a:pPr marL="1143000" lvl="1" indent="-742950" eaLnBrk="1" hangingPunct="1">
              <a:buFontTx/>
              <a:buAutoNum type="arabicPeriod"/>
            </a:pPr>
            <a:r>
              <a:rPr lang="en-US" altLang="en-US" dirty="0"/>
              <a:t>Communication</a:t>
            </a:r>
          </a:p>
          <a:p>
            <a:pPr marL="1143000" lvl="1" indent="-742950" eaLnBrk="1" hangingPunct="1">
              <a:buFontTx/>
              <a:buAutoNum type="arabicPeriod"/>
            </a:pPr>
            <a:r>
              <a:rPr lang="en-US" altLang="en-US" dirty="0"/>
              <a:t>Backbone support</a:t>
            </a:r>
          </a:p>
          <a:p>
            <a:pPr marL="1143000" lvl="1" indent="-742950" eaLnBrk="1" hangingPunct="1">
              <a:buFontTx/>
              <a:buAutoNum type="arabicPeriod"/>
            </a:pPr>
            <a:endParaRPr lang="en-US" altLang="en-US" dirty="0"/>
          </a:p>
        </p:txBody>
      </p:sp>
    </p:spTree>
    <p:extLst>
      <p:ext uri="{BB962C8B-B14F-4D97-AF65-F5344CB8AC3E}">
        <p14:creationId xmlns:p14="http://schemas.microsoft.com/office/powerpoint/2010/main" val="1670023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a:t>What Constitutes Sexual Violence?</a:t>
            </a:r>
          </a:p>
        </p:txBody>
      </p:sp>
      <p:sp>
        <p:nvSpPr>
          <p:cNvPr id="3" name="Content Placeholder 2"/>
          <p:cNvSpPr>
            <a:spLocks noGrp="1"/>
          </p:cNvSpPr>
          <p:nvPr>
            <p:ph idx="1"/>
          </p:nvPr>
        </p:nvSpPr>
        <p:spPr/>
        <p:txBody>
          <a:bodyPr>
            <a:normAutofit/>
          </a:bodyPr>
          <a:lstStyle/>
          <a:p>
            <a:r>
              <a:rPr lang="en-US"/>
              <a:t>Sexual Violence is defined by CDC as a sexual act committed against someone without that person’s freely given consent.</a:t>
            </a:r>
          </a:p>
          <a:p>
            <a:pPr lvl="1">
              <a:buFont typeface="Courier New" panose="02070309020205020404" pitchFamily="49" charset="0"/>
              <a:buChar char="o"/>
            </a:pPr>
            <a:r>
              <a:rPr lang="en-US"/>
              <a:t>Rape, sexual assault, sex trafficking, groping, stalking, sexual harassment, sexual coercion </a:t>
            </a:r>
          </a:p>
          <a:p>
            <a:r>
              <a:rPr lang="en-US"/>
              <a:t>Sexual Abuse - Undesired, non-consensual sexual contact in the form of coercion, exploitation, rape and assault </a:t>
            </a:r>
          </a:p>
          <a:p>
            <a:endParaRPr lang="en-US"/>
          </a:p>
          <a:p>
            <a:endParaRPr lang="en-US"/>
          </a:p>
        </p:txBody>
      </p:sp>
      <p:sp>
        <p:nvSpPr>
          <p:cNvPr id="4" name="Slide Number Placeholder 3"/>
          <p:cNvSpPr>
            <a:spLocks noGrp="1"/>
          </p:cNvSpPr>
          <p:nvPr>
            <p:ph type="sldNum" sz="quarter" idx="12"/>
          </p:nvPr>
        </p:nvSpPr>
        <p:spPr/>
        <p:txBody>
          <a:bodyPr/>
          <a:lstStyle/>
          <a:p>
            <a:fld id="{F71ECBEC-498F-4D11-87C7-168C52E29B7C}" type="slidenum">
              <a:rPr lang="en-US" smtClean="0"/>
              <a:t>3</a:t>
            </a:fld>
            <a:endParaRPr lang="en-US"/>
          </a:p>
        </p:txBody>
      </p:sp>
    </p:spTree>
    <p:extLst>
      <p:ext uri="{BB962C8B-B14F-4D97-AF65-F5344CB8AC3E}">
        <p14:creationId xmlns:p14="http://schemas.microsoft.com/office/powerpoint/2010/main" val="3768774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DA5E973C-135E-499F-A596-C4C246F84D97}"/>
              </a:ext>
            </a:extLst>
          </p:cNvPr>
          <p:cNvSpPr>
            <a:spLocks noGrp="1" noChangeArrowheads="1"/>
          </p:cNvSpPr>
          <p:nvPr>
            <p:ph type="title"/>
          </p:nvPr>
        </p:nvSpPr>
        <p:spPr>
          <a:xfrm>
            <a:off x="492125" y="381000"/>
            <a:ext cx="8229600" cy="1401763"/>
          </a:xfrm>
        </p:spPr>
        <p:txBody>
          <a:bodyPr>
            <a:normAutofit fontScale="90000"/>
          </a:bodyPr>
          <a:lstStyle/>
          <a:p>
            <a:pPr eaLnBrk="1" hangingPunct="1">
              <a:defRPr/>
            </a:pPr>
            <a:r>
              <a:rPr lang="en-US" altLang="en-US" b="1" dirty="0"/>
              <a:t>Our Collective Impact:         </a:t>
            </a:r>
            <a:br>
              <a:rPr lang="en-US" altLang="en-US" b="1" dirty="0"/>
            </a:br>
            <a:r>
              <a:rPr lang="en-US" altLang="en-US" b="1" dirty="0"/>
              <a:t>15+ Committed NC Partners</a:t>
            </a:r>
            <a:br>
              <a:rPr lang="en-US" altLang="en-US" b="1" dirty="0"/>
            </a:br>
            <a:endParaRPr lang="en-US" altLang="en-US" b="1" dirty="0"/>
          </a:p>
        </p:txBody>
      </p:sp>
      <p:sp>
        <p:nvSpPr>
          <p:cNvPr id="62467" name="Rectangle 3">
            <a:extLst>
              <a:ext uri="{FF2B5EF4-FFF2-40B4-BE49-F238E27FC236}">
                <a16:creationId xmlns:a16="http://schemas.microsoft.com/office/drawing/2014/main" id="{0FAD00BB-58E1-421B-BB10-3F8E87C102C0}"/>
              </a:ext>
            </a:extLst>
          </p:cNvPr>
          <p:cNvSpPr>
            <a:spLocks noGrp="1" noChangeArrowheads="1"/>
          </p:cNvSpPr>
          <p:nvPr>
            <p:ph type="body" idx="1"/>
          </p:nvPr>
        </p:nvSpPr>
        <p:spPr>
          <a:xfrm>
            <a:off x="492125" y="1782763"/>
            <a:ext cx="8229600" cy="4648200"/>
          </a:xfrm>
        </p:spPr>
        <p:txBody>
          <a:bodyPr>
            <a:normAutofit lnSpcReduction="10000"/>
          </a:bodyPr>
          <a:lstStyle/>
          <a:p>
            <a:pPr lvl="1" eaLnBrk="1" hangingPunct="1">
              <a:buFont typeface="Wingdings" panose="05000000000000000000" pitchFamily="2" charset="2"/>
              <a:buChar char="§"/>
            </a:pPr>
            <a:r>
              <a:rPr lang="en-US" altLang="en-US" sz="3200"/>
              <a:t>Self-advocates/family advocates</a:t>
            </a:r>
          </a:p>
          <a:p>
            <a:pPr lvl="1" eaLnBrk="1" hangingPunct="1">
              <a:buFont typeface="Wingdings" panose="05000000000000000000" pitchFamily="2" charset="2"/>
              <a:buChar char="§"/>
            </a:pPr>
            <a:r>
              <a:rPr lang="en-US" altLang="en-US" sz="3200"/>
              <a:t>NC Council on DD</a:t>
            </a:r>
          </a:p>
          <a:p>
            <a:pPr lvl="1" eaLnBrk="1" hangingPunct="1">
              <a:buFont typeface="Wingdings" panose="05000000000000000000" pitchFamily="2" charset="2"/>
              <a:buChar char="§"/>
            </a:pPr>
            <a:r>
              <a:rPr lang="en-US" altLang="en-US" sz="3200"/>
              <a:t>Educators (NC DPI)</a:t>
            </a:r>
          </a:p>
          <a:p>
            <a:pPr lvl="1" eaLnBrk="1" hangingPunct="1">
              <a:buFont typeface="Wingdings" panose="05000000000000000000" pitchFamily="2" charset="2"/>
              <a:buChar char="§"/>
            </a:pPr>
            <a:r>
              <a:rPr lang="en-US" altLang="en-US" sz="3200"/>
              <a:t>SANE Training Coordinator</a:t>
            </a:r>
          </a:p>
          <a:p>
            <a:pPr lvl="1" eaLnBrk="1" hangingPunct="1">
              <a:buFont typeface="Wingdings" panose="05000000000000000000" pitchFamily="2" charset="2"/>
              <a:buChar char="§"/>
            </a:pPr>
            <a:r>
              <a:rPr lang="en-US" altLang="en-US" sz="3200"/>
              <a:t>RCCs</a:t>
            </a:r>
          </a:p>
          <a:p>
            <a:pPr lvl="1" eaLnBrk="1" hangingPunct="1">
              <a:buFont typeface="Wingdings" panose="05000000000000000000" pitchFamily="2" charset="2"/>
              <a:buChar char="§"/>
            </a:pPr>
            <a:r>
              <a:rPr lang="en-US" altLang="en-US" sz="3200"/>
              <a:t>NC DHHS – IDD specialists</a:t>
            </a:r>
          </a:p>
          <a:p>
            <a:pPr lvl="1" eaLnBrk="1" hangingPunct="1">
              <a:buFont typeface="Wingdings" panose="05000000000000000000" pitchFamily="2" charset="2"/>
              <a:buChar char="§"/>
            </a:pPr>
            <a:r>
              <a:rPr lang="en-US" altLang="en-US" sz="3200"/>
              <a:t>Speech-Language Pathologist</a:t>
            </a:r>
          </a:p>
          <a:p>
            <a:pPr lvl="1" eaLnBrk="1" hangingPunct="1">
              <a:buFont typeface="Wingdings" panose="05000000000000000000" pitchFamily="2" charset="2"/>
              <a:buChar char="§"/>
            </a:pPr>
            <a:r>
              <a:rPr lang="en-US" altLang="en-US" sz="3200"/>
              <a:t>Sexuality Educators</a:t>
            </a:r>
          </a:p>
          <a:p>
            <a:pPr lvl="1" eaLnBrk="1" hangingPunct="1">
              <a:buFont typeface="Wingdings" panose="05000000000000000000" pitchFamily="2" charset="2"/>
              <a:buChar char="§"/>
            </a:pPr>
            <a:endParaRPr lang="en-US" altLang="en-US"/>
          </a:p>
          <a:p>
            <a:pPr lvl="1" eaLnBrk="1" hangingPunct="1">
              <a:buFont typeface="Wingdings" panose="05000000000000000000" pitchFamily="2" charset="2"/>
              <a:buChar char="§"/>
            </a:pPr>
            <a:endParaRPr lang="en-US" altLang="en-US"/>
          </a:p>
          <a:p>
            <a:pPr lvl="1" eaLnBrk="1" hangingPunct="1">
              <a:buFont typeface="Wingdings" panose="05000000000000000000" pitchFamily="2" charset="2"/>
              <a:buChar char="§"/>
            </a:pPr>
            <a:endParaRPr lang="en-US" altLang="en-US"/>
          </a:p>
          <a:p>
            <a:pPr lvl="1" eaLnBrk="1" hangingPunct="1">
              <a:buFont typeface="Wingdings" panose="05000000000000000000" pitchFamily="2" charset="2"/>
              <a:buChar char="§"/>
            </a:pPr>
            <a:endParaRPr lang="en-US" altLang="en-US"/>
          </a:p>
        </p:txBody>
      </p:sp>
    </p:spTree>
    <p:extLst>
      <p:ext uri="{BB962C8B-B14F-4D97-AF65-F5344CB8AC3E}">
        <p14:creationId xmlns:p14="http://schemas.microsoft.com/office/powerpoint/2010/main" val="3673928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Consider all Stakeholders</a:t>
            </a:r>
          </a:p>
        </p:txBody>
      </p:sp>
      <p:pic>
        <p:nvPicPr>
          <p:cNvPr id="4" name="Content Placeholder 3"/>
          <p:cNvPicPr>
            <a:picLocks noGrp="1" noChangeAspect="1"/>
          </p:cNvPicPr>
          <p:nvPr>
            <p:ph idx="1"/>
          </p:nvPr>
        </p:nvPicPr>
        <p:blipFill>
          <a:blip r:embed="rId3"/>
          <a:stretch>
            <a:fillRect/>
          </a:stretch>
        </p:blipFill>
        <p:spPr>
          <a:xfrm>
            <a:off x="457200" y="1589926"/>
            <a:ext cx="5514711" cy="4525963"/>
          </a:xfrm>
          <a:prstGeom prst="rect">
            <a:avLst/>
          </a:prstGeom>
        </p:spPr>
      </p:pic>
      <p:sp>
        <p:nvSpPr>
          <p:cNvPr id="5" name="TextBox 4"/>
          <p:cNvSpPr txBox="1"/>
          <p:nvPr/>
        </p:nvSpPr>
        <p:spPr>
          <a:xfrm>
            <a:off x="6411074" y="1993186"/>
            <a:ext cx="2476072" cy="3046988"/>
          </a:xfrm>
          <a:prstGeom prst="rect">
            <a:avLst/>
          </a:prstGeom>
          <a:noFill/>
        </p:spPr>
        <p:txBody>
          <a:bodyPr wrap="square" rtlCol="0">
            <a:spAutoFit/>
          </a:bodyPr>
          <a:lstStyle/>
          <a:p>
            <a:pPr algn="ctr"/>
            <a:r>
              <a:rPr lang="en-US" sz="2400" dirty="0">
                <a:latin typeface="+mj-lt"/>
              </a:rPr>
              <a:t>And, they all need training regarding how to effectively interact with, interview, and support individuals with I/DD</a:t>
            </a:r>
          </a:p>
        </p:txBody>
      </p:sp>
      <p:sp>
        <p:nvSpPr>
          <p:cNvPr id="6" name="Slide Number Placeholder 5"/>
          <p:cNvSpPr>
            <a:spLocks noGrp="1"/>
          </p:cNvSpPr>
          <p:nvPr>
            <p:ph type="sldNum" sz="quarter" idx="12"/>
          </p:nvPr>
        </p:nvSpPr>
        <p:spPr/>
        <p:txBody>
          <a:bodyPr/>
          <a:lstStyle/>
          <a:p>
            <a:fld id="{F71ECBEC-498F-4D11-87C7-168C52E29B7C}" type="slidenum">
              <a:rPr lang="en-US" smtClean="0"/>
              <a:t>31</a:t>
            </a:fld>
            <a:endParaRPr lang="en-US"/>
          </a:p>
        </p:txBody>
      </p:sp>
    </p:spTree>
    <p:extLst>
      <p:ext uri="{BB962C8B-B14F-4D97-AF65-F5344CB8AC3E}">
        <p14:creationId xmlns:p14="http://schemas.microsoft.com/office/powerpoint/2010/main" val="4141216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Prevention through Education</a:t>
            </a:r>
          </a:p>
        </p:txBody>
      </p:sp>
      <p:sp>
        <p:nvSpPr>
          <p:cNvPr id="3" name="Content Placeholder 2"/>
          <p:cNvSpPr>
            <a:spLocks noGrp="1"/>
          </p:cNvSpPr>
          <p:nvPr>
            <p:ph idx="1"/>
          </p:nvPr>
        </p:nvSpPr>
        <p:spPr/>
        <p:txBody>
          <a:bodyPr/>
          <a:lstStyle/>
          <a:p>
            <a:endParaRPr lang="en-US"/>
          </a:p>
          <a:p>
            <a:r>
              <a:rPr lang="en-US"/>
              <a:t>Sexuality Information and Education Council of the United States (SIECUS)</a:t>
            </a:r>
          </a:p>
          <a:p>
            <a:r>
              <a:rPr lang="en-US"/>
              <a:t>Comprehensive sexuality education</a:t>
            </a:r>
          </a:p>
          <a:p>
            <a:pPr lvl="1">
              <a:buFont typeface="Courier New" panose="02070309020205020404" pitchFamily="49" charset="0"/>
              <a:buChar char="o"/>
            </a:pPr>
            <a:r>
              <a:rPr lang="en-US"/>
              <a:t>Health Promotion</a:t>
            </a:r>
          </a:p>
          <a:p>
            <a:pPr lvl="1">
              <a:buFont typeface="Courier New" panose="02070309020205020404" pitchFamily="49" charset="0"/>
              <a:buChar char="o"/>
            </a:pPr>
            <a:r>
              <a:rPr lang="en-US"/>
              <a:t>Risk Reduction</a:t>
            </a:r>
          </a:p>
          <a:p>
            <a:pPr lvl="1">
              <a:buFont typeface="Courier New" panose="02070309020205020404" pitchFamily="49" charset="0"/>
              <a:buChar char="o"/>
            </a:pPr>
            <a:r>
              <a:rPr lang="en-US"/>
              <a:t>Harm Prevention</a:t>
            </a:r>
          </a:p>
        </p:txBody>
      </p:sp>
      <p:pic>
        <p:nvPicPr>
          <p:cNvPr id="4" name="Picture 3"/>
          <p:cNvPicPr>
            <a:picLocks noChangeAspect="1"/>
          </p:cNvPicPr>
          <p:nvPr/>
        </p:nvPicPr>
        <p:blipFill>
          <a:blip r:embed="rId3"/>
          <a:stretch>
            <a:fillRect/>
          </a:stretch>
        </p:blipFill>
        <p:spPr>
          <a:xfrm>
            <a:off x="609600" y="1356078"/>
            <a:ext cx="1143000" cy="647700"/>
          </a:xfrm>
          <a:prstGeom prst="rect">
            <a:avLst/>
          </a:prstGeom>
        </p:spPr>
      </p:pic>
      <p:pic>
        <p:nvPicPr>
          <p:cNvPr id="5" name="Picture 4"/>
          <p:cNvPicPr>
            <a:picLocks noChangeAspect="1"/>
          </p:cNvPicPr>
          <p:nvPr/>
        </p:nvPicPr>
        <p:blipFill>
          <a:blip r:embed="rId4"/>
          <a:stretch>
            <a:fillRect/>
          </a:stretch>
        </p:blipFill>
        <p:spPr>
          <a:xfrm>
            <a:off x="7667625" y="1219200"/>
            <a:ext cx="1019175" cy="762000"/>
          </a:xfrm>
          <a:prstGeom prst="rect">
            <a:avLst/>
          </a:prstGeom>
        </p:spPr>
      </p:pic>
      <p:sp>
        <p:nvSpPr>
          <p:cNvPr id="6" name="Slide Number Placeholder 5"/>
          <p:cNvSpPr>
            <a:spLocks noGrp="1"/>
          </p:cNvSpPr>
          <p:nvPr>
            <p:ph type="sldNum" sz="quarter" idx="12"/>
          </p:nvPr>
        </p:nvSpPr>
        <p:spPr/>
        <p:txBody>
          <a:bodyPr/>
          <a:lstStyle/>
          <a:p>
            <a:fld id="{F71ECBEC-498F-4D11-87C7-168C52E29B7C}" type="slidenum">
              <a:rPr lang="en-US" smtClean="0"/>
              <a:t>32</a:t>
            </a:fld>
            <a:endParaRPr lang="en-US"/>
          </a:p>
        </p:txBody>
      </p:sp>
    </p:spTree>
    <p:extLst>
      <p:ext uri="{BB962C8B-B14F-4D97-AF65-F5344CB8AC3E}">
        <p14:creationId xmlns:p14="http://schemas.microsoft.com/office/powerpoint/2010/main" val="29665227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latin typeface="Times New Roman"/>
                <a:cs typeface="Times New Roman"/>
              </a:rPr>
              <a:t>Comprehensive Sexuality and Relationship Education (SRE)</a:t>
            </a:r>
            <a:endParaRPr lang="en-US" sz="3600" b="1" dirty="0"/>
          </a:p>
        </p:txBody>
      </p:sp>
      <p:sp>
        <p:nvSpPr>
          <p:cNvPr id="3" name="Content Placeholder 2"/>
          <p:cNvSpPr>
            <a:spLocks noGrp="1"/>
          </p:cNvSpPr>
          <p:nvPr>
            <p:ph idx="1"/>
          </p:nvPr>
        </p:nvSpPr>
        <p:spPr/>
        <p:txBody>
          <a:bodyPr>
            <a:normAutofit lnSpcReduction="10000"/>
          </a:bodyPr>
          <a:lstStyle/>
          <a:p>
            <a:r>
              <a:rPr lang="en-US" dirty="0"/>
              <a:t>Curriculum should incorporate information, skills, and exploration of values</a:t>
            </a:r>
          </a:p>
          <a:p>
            <a:r>
              <a:rPr lang="en-US" dirty="0"/>
              <a:t>SIECUS guidelines</a:t>
            </a:r>
          </a:p>
          <a:p>
            <a:pPr lvl="1">
              <a:buFont typeface="Courier New" panose="02070309020205020404" pitchFamily="49" charset="0"/>
              <a:buChar char="o"/>
            </a:pPr>
            <a:r>
              <a:rPr lang="en-US" dirty="0"/>
              <a:t>6 Focus Areas</a:t>
            </a:r>
          </a:p>
          <a:p>
            <a:pPr lvl="2">
              <a:buFont typeface="Courier New" panose="02070309020205020404" pitchFamily="49" charset="0"/>
              <a:buChar char="o"/>
            </a:pPr>
            <a:r>
              <a:rPr lang="en-US" dirty="0"/>
              <a:t>Human Development</a:t>
            </a:r>
          </a:p>
          <a:p>
            <a:pPr lvl="2">
              <a:buFont typeface="Courier New" panose="02070309020205020404" pitchFamily="49" charset="0"/>
              <a:buChar char="o"/>
            </a:pPr>
            <a:r>
              <a:rPr lang="en-US" dirty="0"/>
              <a:t>Relationships</a:t>
            </a:r>
          </a:p>
          <a:p>
            <a:pPr lvl="2">
              <a:buFont typeface="Courier New" panose="02070309020205020404" pitchFamily="49" charset="0"/>
              <a:buChar char="o"/>
            </a:pPr>
            <a:r>
              <a:rPr lang="en-US" dirty="0"/>
              <a:t>Personal Skills</a:t>
            </a:r>
          </a:p>
          <a:p>
            <a:pPr lvl="2">
              <a:buFont typeface="Courier New" panose="02070309020205020404" pitchFamily="49" charset="0"/>
              <a:buChar char="o"/>
            </a:pPr>
            <a:r>
              <a:rPr lang="en-US" dirty="0"/>
              <a:t>Sexual Behavior</a:t>
            </a:r>
          </a:p>
          <a:p>
            <a:pPr lvl="2">
              <a:buFont typeface="Courier New" panose="02070309020205020404" pitchFamily="49" charset="0"/>
              <a:buChar char="o"/>
            </a:pPr>
            <a:r>
              <a:rPr lang="en-US" dirty="0"/>
              <a:t>Sexual Health</a:t>
            </a:r>
          </a:p>
          <a:p>
            <a:pPr lvl="2">
              <a:buFont typeface="Courier New" panose="02070309020205020404" pitchFamily="49" charset="0"/>
              <a:buChar char="o"/>
            </a:pPr>
            <a:r>
              <a:rPr lang="en-US" dirty="0"/>
              <a:t>Society and Culture</a:t>
            </a:r>
          </a:p>
        </p:txBody>
      </p:sp>
      <p:pic>
        <p:nvPicPr>
          <p:cNvPr id="4" name="Picture 3"/>
          <p:cNvPicPr>
            <a:picLocks noChangeAspect="1"/>
          </p:cNvPicPr>
          <p:nvPr/>
        </p:nvPicPr>
        <p:blipFill>
          <a:blip r:embed="rId3"/>
          <a:stretch>
            <a:fillRect/>
          </a:stretch>
        </p:blipFill>
        <p:spPr>
          <a:xfrm>
            <a:off x="4447264" y="2461846"/>
            <a:ext cx="4696736" cy="4446244"/>
          </a:xfrm>
          <a:prstGeom prst="rect">
            <a:avLst/>
          </a:prstGeom>
        </p:spPr>
      </p:pic>
      <p:sp>
        <p:nvSpPr>
          <p:cNvPr id="5" name="Slide Number Placeholder 4"/>
          <p:cNvSpPr>
            <a:spLocks noGrp="1"/>
          </p:cNvSpPr>
          <p:nvPr>
            <p:ph type="sldNum" sz="quarter" idx="12"/>
          </p:nvPr>
        </p:nvSpPr>
        <p:spPr/>
        <p:txBody>
          <a:bodyPr/>
          <a:lstStyle/>
          <a:p>
            <a:fld id="{F71ECBEC-498F-4D11-87C7-168C52E29B7C}" type="slidenum">
              <a:rPr lang="en-US" smtClean="0"/>
              <a:t>33</a:t>
            </a:fld>
            <a:endParaRPr lang="en-US"/>
          </a:p>
        </p:txBody>
      </p:sp>
    </p:spTree>
    <p:extLst>
      <p:ext uri="{BB962C8B-B14F-4D97-AF65-F5344CB8AC3E}">
        <p14:creationId xmlns:p14="http://schemas.microsoft.com/office/powerpoint/2010/main" val="3600939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8512"/>
            <a:ext cx="8229600" cy="1143000"/>
          </a:xfrm>
        </p:spPr>
        <p:txBody>
          <a:bodyPr/>
          <a:lstStyle/>
          <a:p>
            <a:r>
              <a:rPr lang="en-US" b="1" dirty="0"/>
              <a:t>Nothing About Us Without Us</a:t>
            </a:r>
          </a:p>
        </p:txBody>
      </p:sp>
      <p:sp>
        <p:nvSpPr>
          <p:cNvPr id="3" name="Content Placeholder 2"/>
          <p:cNvSpPr>
            <a:spLocks noGrp="1"/>
          </p:cNvSpPr>
          <p:nvPr>
            <p:ph idx="1"/>
          </p:nvPr>
        </p:nvSpPr>
        <p:spPr>
          <a:xfrm>
            <a:off x="457200" y="1489168"/>
            <a:ext cx="8229600" cy="4832941"/>
          </a:xfrm>
        </p:spPr>
        <p:txBody>
          <a:bodyPr>
            <a:normAutofit/>
          </a:bodyPr>
          <a:lstStyle/>
          <a:p>
            <a:pPr marL="0" indent="0">
              <a:buNone/>
            </a:pPr>
            <a:r>
              <a:rPr lang="en-US" dirty="0"/>
              <a:t>What does it mean? </a:t>
            </a:r>
          </a:p>
          <a:p>
            <a:r>
              <a:rPr lang="en-US" dirty="0"/>
              <a:t>The disability community has had enough of being put aside and powerless </a:t>
            </a:r>
          </a:p>
          <a:p>
            <a:r>
              <a:rPr lang="en-US" dirty="0"/>
              <a:t>It’s about self-determination and the disability community making its own decisions</a:t>
            </a:r>
          </a:p>
          <a:p>
            <a:r>
              <a:rPr lang="en-US" dirty="0"/>
              <a:t>A social movement focused on liberation from systemic worldwide oppression for people with disabilities</a:t>
            </a:r>
          </a:p>
        </p:txBody>
      </p:sp>
      <p:sp>
        <p:nvSpPr>
          <p:cNvPr id="4" name="Slide Number Placeholder 3"/>
          <p:cNvSpPr>
            <a:spLocks noGrp="1"/>
          </p:cNvSpPr>
          <p:nvPr>
            <p:ph type="sldNum" sz="quarter" idx="12"/>
          </p:nvPr>
        </p:nvSpPr>
        <p:spPr/>
        <p:txBody>
          <a:bodyPr/>
          <a:lstStyle/>
          <a:p>
            <a:fld id="{F71ECBEC-498F-4D11-87C7-168C52E29B7C}" type="slidenum">
              <a:rPr lang="en-US" smtClean="0"/>
              <a:t>34</a:t>
            </a:fld>
            <a:endParaRPr lang="en-US"/>
          </a:p>
        </p:txBody>
      </p:sp>
    </p:spTree>
    <p:extLst>
      <p:ext uri="{BB962C8B-B14F-4D97-AF65-F5344CB8AC3E}">
        <p14:creationId xmlns:p14="http://schemas.microsoft.com/office/powerpoint/2010/main" val="23200439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Barriers to SRE in I/DD</a:t>
            </a:r>
          </a:p>
        </p:txBody>
      </p:sp>
      <p:sp>
        <p:nvSpPr>
          <p:cNvPr id="3" name="Content Placeholder 2"/>
          <p:cNvSpPr>
            <a:spLocks noGrp="1"/>
          </p:cNvSpPr>
          <p:nvPr>
            <p:ph idx="1"/>
          </p:nvPr>
        </p:nvSpPr>
        <p:spPr/>
        <p:txBody>
          <a:bodyPr/>
          <a:lstStyle/>
          <a:p>
            <a:r>
              <a:rPr lang="en-US" dirty="0"/>
              <a:t>Historically neglected, inadequate</a:t>
            </a:r>
          </a:p>
          <a:p>
            <a:pPr lvl="1">
              <a:buFont typeface="Courier New" panose="02070309020205020404" pitchFamily="49" charset="0"/>
              <a:buChar char="o"/>
            </a:pPr>
            <a:r>
              <a:rPr lang="en-US" dirty="0"/>
              <a:t>Provided in response to problem behaviors</a:t>
            </a:r>
          </a:p>
          <a:p>
            <a:r>
              <a:rPr lang="en-US" dirty="0"/>
              <a:t>Dearth of Research on SRE in I/DD</a:t>
            </a:r>
          </a:p>
          <a:p>
            <a:r>
              <a:rPr lang="en-US" dirty="0"/>
              <a:t>Fragmented systems of care</a:t>
            </a:r>
          </a:p>
          <a:p>
            <a:r>
              <a:rPr lang="en-US" dirty="0"/>
              <a:t>Programs needed to be targeted toward:</a:t>
            </a:r>
          </a:p>
          <a:p>
            <a:pPr lvl="1"/>
            <a:r>
              <a:rPr lang="en-US" dirty="0"/>
              <a:t>Self-Advocates</a:t>
            </a:r>
          </a:p>
          <a:p>
            <a:pPr lvl="1"/>
            <a:r>
              <a:rPr lang="en-US" dirty="0"/>
              <a:t>Parents/Family Members</a:t>
            </a:r>
          </a:p>
          <a:p>
            <a:pPr lvl="1"/>
            <a:r>
              <a:rPr lang="en-US" dirty="0"/>
              <a:t>Support Staff</a:t>
            </a:r>
          </a:p>
          <a:p>
            <a:endParaRPr lang="en-US" dirty="0"/>
          </a:p>
        </p:txBody>
      </p:sp>
      <p:sp>
        <p:nvSpPr>
          <p:cNvPr id="4" name="Slide Number Placeholder 3"/>
          <p:cNvSpPr>
            <a:spLocks noGrp="1"/>
          </p:cNvSpPr>
          <p:nvPr>
            <p:ph type="sldNum" sz="quarter" idx="12"/>
          </p:nvPr>
        </p:nvSpPr>
        <p:spPr/>
        <p:txBody>
          <a:bodyPr/>
          <a:lstStyle/>
          <a:p>
            <a:fld id="{F71ECBEC-498F-4D11-87C7-168C52E29B7C}" type="slidenum">
              <a:rPr lang="en-US" smtClean="0"/>
              <a:t>35</a:t>
            </a:fld>
            <a:endParaRPr lang="en-US"/>
          </a:p>
        </p:txBody>
      </p:sp>
    </p:spTree>
    <p:extLst>
      <p:ext uri="{BB962C8B-B14F-4D97-AF65-F5344CB8AC3E}">
        <p14:creationId xmlns:p14="http://schemas.microsoft.com/office/powerpoint/2010/main" val="39316921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Consequences of Inadequate Sexuality Education</a:t>
            </a:r>
          </a:p>
        </p:txBody>
      </p:sp>
      <p:sp>
        <p:nvSpPr>
          <p:cNvPr id="3" name="Content Placeholder 2"/>
          <p:cNvSpPr>
            <a:spLocks noGrp="1"/>
          </p:cNvSpPr>
          <p:nvPr>
            <p:ph idx="1"/>
          </p:nvPr>
        </p:nvSpPr>
        <p:spPr/>
        <p:txBody>
          <a:bodyPr>
            <a:normAutofit lnSpcReduction="10000"/>
          </a:bodyPr>
          <a:lstStyle/>
          <a:p>
            <a:r>
              <a:rPr lang="en-US" dirty="0"/>
              <a:t>Increased negative health outcomes</a:t>
            </a:r>
          </a:p>
          <a:p>
            <a:pPr lvl="1">
              <a:buFont typeface="Courier New" panose="02070309020205020404" pitchFamily="49" charset="0"/>
              <a:buChar char="o"/>
            </a:pPr>
            <a:r>
              <a:rPr lang="en-US" dirty="0"/>
              <a:t>STIs</a:t>
            </a:r>
          </a:p>
          <a:p>
            <a:pPr lvl="1">
              <a:buFont typeface="Courier New" panose="02070309020205020404" pitchFamily="49" charset="0"/>
              <a:buChar char="o"/>
            </a:pPr>
            <a:r>
              <a:rPr lang="en-US" dirty="0"/>
              <a:t>Unwanted pregnancies</a:t>
            </a:r>
          </a:p>
          <a:p>
            <a:r>
              <a:rPr lang="en-US" dirty="0"/>
              <a:t>Psychological Implications</a:t>
            </a:r>
          </a:p>
          <a:p>
            <a:pPr lvl="1">
              <a:buFont typeface="Arial" panose="020B0604020202020204" pitchFamily="34" charset="0"/>
              <a:buChar char="•"/>
            </a:pPr>
            <a:r>
              <a:rPr lang="en-US" dirty="0"/>
              <a:t>Anxiety </a:t>
            </a:r>
          </a:p>
          <a:p>
            <a:pPr lvl="1">
              <a:buFont typeface="Arial" panose="020B0604020202020204" pitchFamily="34" charset="0"/>
              <a:buChar char="•"/>
            </a:pPr>
            <a:r>
              <a:rPr lang="en-US" dirty="0"/>
              <a:t>Distress</a:t>
            </a:r>
          </a:p>
          <a:p>
            <a:pPr lvl="1">
              <a:buFont typeface="Arial" panose="020B0604020202020204" pitchFamily="34" charset="0"/>
              <a:buChar char="•"/>
            </a:pPr>
            <a:r>
              <a:rPr lang="en-US" dirty="0"/>
              <a:t>Low self-esteem</a:t>
            </a:r>
          </a:p>
          <a:p>
            <a:pPr lvl="1">
              <a:buFont typeface="Arial" panose="020B0604020202020204" pitchFamily="34" charset="0"/>
              <a:buChar char="•"/>
            </a:pPr>
            <a:r>
              <a:rPr lang="en-US" dirty="0"/>
              <a:t>Negative body image </a:t>
            </a:r>
          </a:p>
          <a:p>
            <a:pPr marL="344488" indent="-344488"/>
            <a:r>
              <a:rPr lang="en-US" dirty="0"/>
              <a:t>Social Isolation </a:t>
            </a:r>
          </a:p>
        </p:txBody>
      </p:sp>
      <p:sp>
        <p:nvSpPr>
          <p:cNvPr id="4" name="Slide Number Placeholder 3"/>
          <p:cNvSpPr>
            <a:spLocks noGrp="1"/>
          </p:cNvSpPr>
          <p:nvPr>
            <p:ph type="sldNum" sz="quarter" idx="12"/>
          </p:nvPr>
        </p:nvSpPr>
        <p:spPr/>
        <p:txBody>
          <a:bodyPr/>
          <a:lstStyle/>
          <a:p>
            <a:fld id="{F71ECBEC-498F-4D11-87C7-168C52E29B7C}" type="slidenum">
              <a:rPr lang="en-US" smtClean="0"/>
              <a:t>36</a:t>
            </a:fld>
            <a:endParaRPr lang="en-US"/>
          </a:p>
        </p:txBody>
      </p:sp>
    </p:spTree>
    <p:extLst>
      <p:ext uri="{BB962C8B-B14F-4D97-AF65-F5344CB8AC3E}">
        <p14:creationId xmlns:p14="http://schemas.microsoft.com/office/powerpoint/2010/main" val="3888844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b="1"/>
              <a:t>Sexuality and Relationship Education for Youth with I/DD and Caregivers (SRE)</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 b="33125"/>
          <a:stretch/>
        </p:blipFill>
        <p:spPr>
          <a:xfrm>
            <a:off x="1922318" y="1700213"/>
            <a:ext cx="5299364" cy="4586288"/>
          </a:xfrm>
          <a:prstGeom prst="rect">
            <a:avLst/>
          </a:prstGeom>
        </p:spPr>
      </p:pic>
      <p:sp>
        <p:nvSpPr>
          <p:cNvPr id="3" name="Slide Number Placeholder 2"/>
          <p:cNvSpPr>
            <a:spLocks noGrp="1"/>
          </p:cNvSpPr>
          <p:nvPr>
            <p:ph type="sldNum" sz="quarter" idx="12"/>
          </p:nvPr>
        </p:nvSpPr>
        <p:spPr/>
        <p:txBody>
          <a:bodyPr/>
          <a:lstStyle/>
          <a:p>
            <a:fld id="{F71ECBEC-498F-4D11-87C7-168C52E29B7C}" type="slidenum">
              <a:rPr lang="en-US" smtClean="0"/>
              <a:t>37</a:t>
            </a:fld>
            <a:endParaRPr lang="en-US"/>
          </a:p>
        </p:txBody>
      </p:sp>
    </p:spTree>
    <p:extLst>
      <p:ext uri="{BB962C8B-B14F-4D97-AF65-F5344CB8AC3E}">
        <p14:creationId xmlns:p14="http://schemas.microsoft.com/office/powerpoint/2010/main" val="444071462"/>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fontScale="90000"/>
          </a:bodyPr>
          <a:lstStyle/>
          <a:p>
            <a:r>
              <a:rPr lang="en-US" sz="4000" b="1" dirty="0">
                <a:latin typeface="Times New Roman" panose="02020603050405020304" pitchFamily="18" charset="0"/>
                <a:cs typeface="Times New Roman" panose="02020603050405020304" pitchFamily="18" charset="0"/>
              </a:rPr>
              <a:t>LET’S TALK:  SRE Overview</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77500" lnSpcReduction="20000"/>
          </a:bodyPr>
          <a:lstStyle/>
          <a:p>
            <a:pPr marL="0" indent="0">
              <a:buNone/>
            </a:pPr>
            <a:r>
              <a:rPr lang="en-US" u="sng">
                <a:cs typeface="Times New Roman" panose="02020603050405020304" pitchFamily="18" charset="0"/>
              </a:rPr>
              <a:t>Part One: Human Development</a:t>
            </a:r>
            <a:endParaRPr lang="en-US">
              <a:cs typeface="Times New Roman" panose="02020603050405020304" pitchFamily="18" charset="0"/>
            </a:endParaRPr>
          </a:p>
          <a:p>
            <a:pPr marL="0" indent="0">
              <a:buNone/>
            </a:pPr>
            <a:r>
              <a:rPr lang="en-US">
                <a:cs typeface="Times New Roman" panose="02020603050405020304" pitchFamily="18" charset="0"/>
              </a:rPr>
              <a:t>Human Development </a:t>
            </a:r>
          </a:p>
          <a:p>
            <a:pPr marL="0" indent="0">
              <a:buNone/>
            </a:pPr>
            <a:r>
              <a:rPr lang="en-US">
                <a:cs typeface="Times New Roman" panose="02020603050405020304" pitchFamily="18" charset="0"/>
              </a:rPr>
              <a:t>Anatomy &amp; Physiology </a:t>
            </a:r>
          </a:p>
          <a:p>
            <a:pPr marL="0" indent="0">
              <a:buNone/>
            </a:pPr>
            <a:r>
              <a:rPr lang="en-US">
                <a:cs typeface="Times New Roman" panose="02020603050405020304" pitchFamily="18" charset="0"/>
              </a:rPr>
              <a:t>Puberty </a:t>
            </a:r>
          </a:p>
          <a:p>
            <a:pPr marL="0" indent="0">
              <a:buNone/>
            </a:pPr>
            <a:r>
              <a:rPr lang="en-US">
                <a:cs typeface="Times New Roman" panose="02020603050405020304" pitchFamily="18" charset="0"/>
              </a:rPr>
              <a:t>Safety &amp; Boundaries  </a:t>
            </a:r>
          </a:p>
          <a:p>
            <a:pPr marL="0" indent="0">
              <a:buNone/>
            </a:pPr>
            <a:r>
              <a:rPr lang="en-US">
                <a:cs typeface="Times New Roman" panose="02020603050405020304" pitchFamily="18" charset="0"/>
              </a:rPr>
              <a:t>Social skills </a:t>
            </a:r>
          </a:p>
          <a:p>
            <a:pPr marL="0" indent="0">
              <a:buNone/>
            </a:pPr>
            <a:r>
              <a:rPr lang="en-US">
                <a:cs typeface="Times New Roman" panose="02020603050405020304" pitchFamily="18" charset="0"/>
              </a:rPr>
              <a:t> </a:t>
            </a:r>
          </a:p>
          <a:p>
            <a:pPr marL="0" indent="0">
              <a:buNone/>
            </a:pPr>
            <a:r>
              <a:rPr lang="en-US" u="sng">
                <a:cs typeface="Times New Roman" panose="02020603050405020304" pitchFamily="18" charset="0"/>
              </a:rPr>
              <a:t>Part Two: Sexuality and Relationships</a:t>
            </a:r>
            <a:endParaRPr lang="en-US">
              <a:cs typeface="Times New Roman" panose="02020603050405020304" pitchFamily="18" charset="0"/>
            </a:endParaRPr>
          </a:p>
          <a:p>
            <a:pPr marL="0" indent="0">
              <a:buNone/>
            </a:pPr>
            <a:r>
              <a:rPr lang="en-US">
                <a:cs typeface="Times New Roman" panose="02020603050405020304" pitchFamily="18" charset="0"/>
              </a:rPr>
              <a:t>Dating and relationships</a:t>
            </a:r>
          </a:p>
          <a:p>
            <a:pPr marL="0" indent="0">
              <a:buNone/>
            </a:pPr>
            <a:r>
              <a:rPr lang="en-US">
                <a:cs typeface="Times New Roman" panose="02020603050405020304" pitchFamily="18" charset="0"/>
              </a:rPr>
              <a:t>Sex, Laws and Staying Healthy </a:t>
            </a:r>
          </a:p>
          <a:p>
            <a:pPr marL="0" indent="0">
              <a:buNone/>
            </a:pPr>
            <a:r>
              <a:rPr lang="en-US">
                <a:cs typeface="Times New Roman" panose="02020603050405020304" pitchFamily="18" charset="0"/>
              </a:rPr>
              <a:t>Sex, sexuality, and healthy behaviors</a:t>
            </a:r>
          </a:p>
          <a:p>
            <a:endParaRPr lang="en-US"/>
          </a:p>
        </p:txBody>
      </p:sp>
      <p:pic>
        <p:nvPicPr>
          <p:cNvPr id="5" name="Picture 4"/>
          <p:cNvPicPr>
            <a:picLocks noChangeAspect="1"/>
          </p:cNvPicPr>
          <p:nvPr/>
        </p:nvPicPr>
        <p:blipFill>
          <a:blip r:embed="rId4"/>
          <a:stretch>
            <a:fillRect/>
          </a:stretch>
        </p:blipFill>
        <p:spPr>
          <a:xfrm rot="688054">
            <a:off x="3967842" y="1719308"/>
            <a:ext cx="6947448" cy="3818523"/>
          </a:xfrm>
          <a:prstGeom prst="rect">
            <a:avLst/>
          </a:prstGeom>
        </p:spPr>
      </p:pic>
      <p:sp>
        <p:nvSpPr>
          <p:cNvPr id="4" name="Slide Number Placeholder 3"/>
          <p:cNvSpPr>
            <a:spLocks noGrp="1"/>
          </p:cNvSpPr>
          <p:nvPr>
            <p:ph type="sldNum" sz="quarter" idx="12"/>
          </p:nvPr>
        </p:nvSpPr>
        <p:spPr/>
        <p:txBody>
          <a:bodyPr/>
          <a:lstStyle/>
          <a:p>
            <a:fld id="{F71ECBEC-498F-4D11-87C7-168C52E29B7C}" type="slidenum">
              <a:rPr lang="en-US" smtClean="0"/>
              <a:t>38</a:t>
            </a:fld>
            <a:endParaRPr lang="en-US"/>
          </a:p>
        </p:txBody>
      </p:sp>
    </p:spTree>
    <p:extLst>
      <p:ext uri="{BB962C8B-B14F-4D97-AF65-F5344CB8AC3E}">
        <p14:creationId xmlns:p14="http://schemas.microsoft.com/office/powerpoint/2010/main" val="1615189632"/>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14951">
            <a:off x="7077097" y="1474417"/>
            <a:ext cx="1625376" cy="12060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b="1"/>
              <a:t>The Role of CAREGIVERS in SRE</a:t>
            </a:r>
            <a:endParaRPr lang="en-US"/>
          </a:p>
        </p:txBody>
      </p:sp>
      <p:sp>
        <p:nvSpPr>
          <p:cNvPr id="3" name="Content Placeholder 2"/>
          <p:cNvSpPr>
            <a:spLocks noGrp="1"/>
          </p:cNvSpPr>
          <p:nvPr>
            <p:ph idx="1"/>
          </p:nvPr>
        </p:nvSpPr>
        <p:spPr>
          <a:xfrm>
            <a:off x="457200" y="1752600"/>
            <a:ext cx="7536094" cy="4525963"/>
          </a:xfrm>
        </p:spPr>
        <p:txBody>
          <a:bodyPr>
            <a:normAutofit fontScale="92500"/>
          </a:bodyPr>
          <a:lstStyle/>
          <a:p>
            <a:r>
              <a:rPr lang="en-US" dirty="0"/>
              <a:t>Start conversations</a:t>
            </a:r>
          </a:p>
          <a:p>
            <a:r>
              <a:rPr lang="en-US" dirty="0"/>
              <a:t>Better understand child’s perspective</a:t>
            </a:r>
          </a:p>
          <a:p>
            <a:r>
              <a:rPr lang="en-US" dirty="0"/>
              <a:t>Give correct information about sex and teach them to use correct language for their own body parts </a:t>
            </a:r>
          </a:p>
          <a:p>
            <a:r>
              <a:rPr lang="en-US" dirty="0"/>
              <a:t>Answer questions honestly  </a:t>
            </a:r>
          </a:p>
          <a:p>
            <a:r>
              <a:rPr lang="en-US" b="1" dirty="0"/>
              <a:t>Share family beliefs, concerns and values </a:t>
            </a:r>
          </a:p>
          <a:p>
            <a:r>
              <a:rPr lang="en-US" dirty="0"/>
              <a:t>Talk with child’s teachers as well</a:t>
            </a:r>
          </a:p>
          <a:p>
            <a:endParaRPr lang="en-US" dirty="0"/>
          </a:p>
          <a:p>
            <a:endParaRPr lang="en-US" dirty="0"/>
          </a:p>
        </p:txBody>
      </p:sp>
      <p:sp>
        <p:nvSpPr>
          <p:cNvPr id="5" name="AutoShape 4" descr="data:image/jpeg;base64,/9j/4AAQSkZJRgABAQAAAQABAAD/2wCEAAkGBxMTEhQSExQWFRUXGRwbGBYYGR4cHBchGCAeGhwcGiAdICggHB8lHBwaITEjJS0rLjAuGB8zODMsNygtLisBCgoKBQUFDgUFDisZExkrKysrKysrKysrKysrKysrKysrKysrKysrKysrKysrKysrKysrKysrKysrKysrKysrK//AABEIAMEBBQMBIgACEQEDEQH/xAAcAAACAwEBAQEAAAAAAAAAAAAACAUGBwQDAgH/xABUEAACAQMBBAUGCQcJBgMJAAABAgMABBEFBxIhMQYTQVFhCCJxgZGxFDI1QlKhsrPBI3JzdIKSwjM0U2KDk6LR0hckRFTD4RXT8BYlQ1Vko6S04//EABQBAQAAAAAAAAAAAAAAAAAAAAD/xAAUEQEAAAAAAAAAAAAAAAAAAAAA/9oADAMBAAIRAxEAPwDXOkvSGCxga4uH3UHADmzk8lUdpP8A35UvPS7bHf3TMtuxtYeIAjP5QjvZ+YP5uPXzrw21dKWu9QkiDHqbYmNF7Cy8JG9JYEZ7lFUCNCxCqCSTgADJJPIAdpoPe91CWY5llkkPe7Fj9Zr6tdTmj/k5ZE/Ndl9xrQtA2JahOqvMY7ZT81yWk8PNUYHoJB8Knj5P0mP58mf0J/10GWxdLb9fi3t0PRPIP4qkrfaTqqDAvZj+cQ32gau1zsBuh8S6gb84OvuDVwvsH1IcpbQ+iST8YhQQ0G17WF/4oN4NFF+CA1Jw7cdUA4i3bxMZ/hYV8SbEdUHIQN6JP81FcEuyDWBytQ3iJovxcGgsUG328Hx7a3b0b6+9jUjD5QTfPsRj+rMfxSqFJsu1cc7N/UyH3NXFcdAdTTnY3B/NjZvs5oNbt9v9sfj2ky/mure/dqRt9u+nN8aO5T0oh9z1g8vRW/X41ldL6YJB71rkl0i4Xi0Eq+mNh7xQMpBtn0lucsifnRP/AAg1I2+1LSX5XiD85XX3rSnMpBweBr8oHCh6daa3K+tvXKoPsJzUjDrls/xbiFs90in8aSyigeBZVPIg+g190j8UrKcqSp7wcV3w9ILtPiXM6/myuPcaB0aKT626d6nH8W+uf2pWb7RNSMO1TV15Xj/tJG32kNA2FFLBbbaNWUYMsb+LRL/Diu+HbvqQ5xWrelHB+qTH1UDIUVgUPlATj49nEfzZGX3g13QeUGufPsCB3rPn6jGPfQbfRWRw7fLL51tcj0bh97Cu+125aW/xhcR/nxg/YdqDTaKoUW2HRzzuWX0wy/ghqTttpGlPxF7CPziU+0BQWqioSDphp7/FvbU+HXJn2b1SUOoROMrLGw7wwPuNB00V+A1+0BRRRQJPq7MZ5i/xzI5b0ljn660jyfNCSe/e4cAi2QFQex3OFPqUP68HsqldPLUxaleoeGLiUj0MxZfqIrUfJmYZvx2kQH2dbn3ig3SiiigKKKKAooooCiiigKKKKD5aMHgQD6RXLJpUDc4Yj6UU/hXZRQQ0/ROwf49nbN6YUP8ADXHN0A0tudjb+qML9nFWWigp82y/SW52cY/NLj3NXDJsd0c8rdh4iaX8WNX6igzeTYlpR5LMvol/zBrhl2DaeTwmuV8AyH3pWrUUGPS7AbX5t3OPSqH3Yrin8n5fmXzD86EH3OK26igwaXyfpfm3qH0xEe5zXHJsCvPm3NufTvj+E0wtFAtr7CtTHJ7Y/wBo3+iuObYtqw5RxN6JV/HFM9XJHqULStAsqNKq7zRhgWUZxkgcQM99Ar82yTV1/wCE3vzZIz/HXJNs01ZedlL+zut9kmm2rks9ShlZ1ilSQxkBwjBtwniA2OR8KBRpuhOpLzsbn+5c+4VH3ui3MI3preaJeWXjZR7SBTqV8ugIIIBB5g8QaBLdO1q5gbehnljPejsvtweNa5s/21yB1g1HDIeAuAMFf0gHAjxGCPGo7bl0Cis2S8tUCQyNuyRqPNR8ZBUdisAeHIEcOeBktA8KOCAQQQRkEcQQe0UVlewHpOZrJ7aVvOtmAUk/MfJUceeCrjwG6K/aDLNt1oY9YuT2OI3HrRQf8QNWTybbnF5dRfSgDfuOB/HXj5R1pu38EvY8AHrRm/BhXH5Pc27qpH0oJF+tG/hoGE6QWlxLCUtpxby5BEhjEgAB4jdPDiO2l6n2m6wt01r8LUkTGLe6mPHBtzON314pl6T6/wDlaT9cb700DW9HbO5ih3bq4FzLvE9YIxGMHGF3R3cePjUpRRQFFFVzpB04sbN+qnnHWc+rRWkcdvEICV4d+KCx0VX+jfTSxviVtp1dxxMZBV8Dmd1gCQO8cK79c1u3tIxJcyrEhO6GbkSQTj2A+ygqum7T7W61CKwtQZQ2/vzfFUbilsICMtxGM8B3Zq90p+yLU4bbVIZp5FjjVZMu3IZRgPrNM1ofSW0vC4tp0m3Mb2783ezjPpwfZQResbRNNtrj4LNcBZcgMN1iE3uW8wBVfWeHbirSDS2bYehMseph4iJPh0hMaA+eHJG8CPo7xyDy447KYOS7itLdDcSpGkaqpkdgoJAA5ntPdQSNFUf/AGtaT1nV/CcHON4xyBfaVxjx5VdkcEAgggjII5EHtFB9Vne27pNNY2UTW8hjleZQGGOCqrM3PIPEKMHvrRKpXTDoi99qFhJIFNpb77upPF3O7uqR2jKrnwyO2grfQ626RXcSzTXqWyMAUDQRtIwPaVAUKCOWTnwqiWO0vV5LyO0+Fgb86w7/AFMfDecJvYx45xmmUpQdC+WIP11PvhQa506/9orGFp47xLiFRl2SCNXQdrFCpG6O0gnHEkADNWnY30gkvdOWSZzJKkjo7HmeO+M44DzWA9VXhlBBBGQeYPbWbaHbw6A181zKkVnNMrWw4s+SDvqEUE4XgM9y5NBpVFU7S9qGlTnC3SqScflFaMZ7t5gFz66t6OCAQQQeII5H0UFM2saXPLYzSQ3ctv1EUkjKnAShRvbrEYYcFI4HHncQazHybjm8uif6EfbFbN08+TL/APVZ/u2rGfJt/nl1+hH2xQW/bxpc5s3uku5Ujj3Fa3HBH3m3ckggk5YcDkcKjvJq/m95+kT7Jq1bcPka69MX3qVVfJq/m95+kT7JoNloqL6QdILayi666lWJM4GeJY9ygcWPoFfPRvpHbX0XXWsgkQHdPAgqR2EEAjmKCB2xWQl0i7B5qquD3bjK3uBHrpUKbvah8k3v6FqUSgs3QzVJoOt6rPnbmceG9j3mirlsJ0Fbr4ZvAHc6nGfHrP8AIV+UFg8pa0zHZTdzSIf2grD7JqgbFJ93WbTjgN1inxzG+PrxWu+ULab+lh/6OZG9oZP4hWIbNLjq9VsWP9Oi/vnc/Ggb2k+v/laT9cb7004NJ9f/ACtJ+uN96aBwaKK87mdY0aR2CogLMxOAoUZJJ7ABxoK1tK6THT7CW4XHWHCRZ+m/AHxwMt+zUBsM0VY7AXjjeuLpnd5G4sQGKgZ54OC/iXPqqm3XX4rzTrKa3YvDJM5DFWXJQFeTAHgSw9Ve2zfoxd6hp8LyanPFbjeRYIAEKhGIwXHPPPiDzoKztqu1ttZWa0YRypGjO0eMiTLfG7MlNzIPMHjzrc7HqNTsbeaeGORZEWTcdQwVivHGe4kjNRekbLNLgO98HEz9rzkyE+OD5ufVVwjiVF3VUKoGAoGAPQByoFV2O6fFPqsEU0aSxlZMo6hlOEYjIPDnTN6ZoVta75tbeGIsBncUJvYzgMVHie/maW3YZ8sW/wCbL921NLQUnop0Tm+EvqWolXu2BWNE4x2ycQFTPMkHifE95Jz5elEFz0kdb9gLe3aSK3SQ/k0kjO6GYHzckhzvHt3O4Y3ese2pbI3upnvLIr1r8ZIWOA5x8ZG5AntB4Z45FBLdONkcGo3PwtJ2hZwvWAIHWTAwCvnDdO6AM8RwHDv0HS7FIIYoI87kSKi5OThAFGT2nApV9N6R6ro03VZli3ecEwJjYeCnhg/SQj00ynQjpKmo2cd0i7hbIdM53GXgwz2jtB7iKCeooooClB0L5Yg/XU++FN9Sg6F8sQfrqffCgb6qp0+6CwaokSzO8ZiJKsmPnYBBBBB5D2Va6pW0raDFpcajd624kB6uPOAAOBdz2Lns5k+sgOm06CWcGmvp+5vQsrF2fG8zEfyhOODDAwezdHdWV+T30nmFy1g7FoWRnRTx6tlwTu9ykE5HeAe/Nz0TotcajAt3q08jCRN9LOMmOJFYZXfC8WbGDgnhnBzWX7AvldP0UnuoGA6efJl/+qz/AHbVjPk2/wA8uv0I+2K2bp58mX/6rP8AdtWM+Tb/ADy6/Qj7YoNI24fI116YvvUqk7AtTjtrDULiZt2ONlZj6FPAd5PIDtJFXbbh8jXXpi+9SsQ6BdHrzUbe5tIDuQr+Wc4/lJFUiKLOe3ifDGewUF8g6FzdIYm1K4uepMjMtrEoDpEiMVw/EZYkHOMd/bui/wCzXoOulQPH1vWvI2877u6OAwABk8Bx49uayrYH0sNvcNp0xISYkx73DclHAr4bwGPSo76YSgp+12bd0e8PegH7zqv40plNPtxfGjXI7zEP/uofwpWKBiPJvtcWNxJj48+M94RF/FjRU9sOtdzR7c4wXaR/Tl2A+oCig7drtp1ukXi/RQP/AHbK/wCFK/0Zm3Ly1f6M8Tex1NN70mtOus7mL6cMi/vKRSYxuVIYcwcj1UDuXNyka78jqijmzEAD1nhSgXsynVHcMN34Wx3s8MdbnOeWMcc02l9p0F3CEnjWWNgrbrDIPaDUP/s80v8A5GD92glrjpBaIu+9zAq894yKB76xLbBtSjuYzY2TExE/lpuI38H4idu7nme3lyznV/8AZ5pf/Iwfu18S7N9KOP8Ac4gQQQVyvEHI5Hjy5HhQVrpb0DaXQILSNcz2yJIqj5zhT1ijxO8+PHFZtsk2ijTGkt7lWNvI28d0edE+ApOO0EAAjmN0Y7aZmqrr+zrTbyQyzWymQ83RmQt4tuEAnxPGgr2rbXbeRRDpivdXcvmxJ1bKqk/OcsBwHPh3cSBxGgaakohjE5VptwdYUGFLY47oPZn/ANCoC20zStHjMgWG1UjBdjl2xxwCxLt37oz6Kmej2tw3kCXMBLROW3SQQTuMUJweI4qedAsWzm/j07WEa6O4sTSxu2D5pwycQOON7nTE6L04tLu5Ntas026hd5UU9WnEAKWOOJycY+ia8ukOzvTr2Xrp7cGQ/GdWZC2PpbpGTjhk8am9G0a3tYxFbxJEg7FHPxJ5k+J40Ha5wCcZ4cu+sK6G7YruXUUhuljWGWTc3d3dMJY4XieJ44B3vqrd6q+u7PdNu3Mk1qhc8S6lkZvE7hGT4mggNu7W3/hcgmKdbvL1HLf3t5d7d7cbm9nw8cV0bENFkttLQSqVaV2l3TzAbAXPdkKG9dSelbONMt3EqWys4xhpGaQjHLG+SBirZQFFFFB43V3HEu9I6ov0nYKPaaUPRZ1GrQOWAQXiMWJ4AdaDnPLGOOabTWNHguk6q4iWVAQ264yMjIB+s1C/7PNL/wCRg/doLHbXCSKHjZXU8mUgg+scKW7yg7eRdUDvnceFOrPZhchgPQ2T+0O+mL0vTIbaMQwRrHGMkIowBk5P11zdIejttex9VdRLKoORnIKnvVhgqfQaCi6LtesXs494v8JKhPgyIzOz43QEwN0hjyJPaM8ayTZDqkVnqivdOIlCSIxbkpxyPdxGPTTCdHOgen2LdZb26q/02Jdh6CxO76sVz3uzbS5bg3MlqpkJ3m4sFYniSyA7pJPE8OPbmg/eluswTaPdTpIvVzWkxjLebv5jbAAbBz4Vkfk53CJeXG+6rvQgDeIGTvDgM8zW5av0atLoRi4t45RGCEDLwQHGQvcOA9gqOGz3Sxx+BQfu0ENtyuEGkXKFlDMYsKSMnEqZwOZqreTZOohu0LKGMiELkZOFPEDma0/V+idldP1txbRSuAF3nXJwMkD6z7a8tP6FafBIs0NpFHInFXVcEZGOHqJoMO259HhaXy3kDBeubfZVIDRyrxLADiN742fpb3hWybOemEeo2cUhZROBuyx5GQy8yBz3TwYenHZXbqPQvT55GmmtYXkbizsuScDHH1AV+6Z0NsLeRZoLWKORc7rquCN4FTj0gkeugrG3xsaRJ4yRj68/hSw0yXlEzY0xB9K4QexXb8KXCCIsyqObEAevhQOD0AtOq02yTGCIIyfSyhj9ZoqatIQiIg4BVCj1DFFB6EUlOsWnVTzRf0cjp+6xX8KdelF2oWnVater3zM/95iT+KgaXopcdZZWsg+dBEfagqVqr7MJ9/SbE90Kr+55v4VaKApddvGpSR6iVgnnVeqQyKsjBFc72MAHAJQA/wDo0xEjgAknAAyT3YrEv/AjqOk6rqBUmS5laaHhk7lrkIB25K76+sUFj2B68bjTzC7FpLeQqSTklX89Sc8eZYfs1plLNsD1zqNS6knCXKFP2l85D9TD9qmZoME8ozQoo3gvFLdZMWV8sSuEVd3dB+L28Bw4551oOxH5FtP7X76Sql5S38hZ/pJPsrXx0K2jWemaNZpLvSTHrSIo8FgDNJgsSQFB7O091BtVFZr0W2zWN3KsDrJbu5wpfBQk8hvA8CfEY8a0qgKKq/TDp3Z6fupMzPM3xIIxvSNngDjIABPDiePZmoa62nG3CyXmnXlvCxAErKrAZ5b4Byvo50Gg0Vx6TqkNzEs0EiyRtyZTw8R4EdoPEVEdJunNhYHduJ1WTGerUFn48uA5Z8cUFjoqu9COl0WpwyTwo6Ikpj8/AJ3VVs4BOB547eyv3pN01sbDhczqj4yIwCzkHgDuqCccDxOBwoLDVU2idNk0uBZWjaVpGKooIAyBnzj2D0A109Cel8OpxSTQI6okhj8/ALYVWzgE4HnVke33pTDcbloiSiS3mbfZlARvNx5hyc+wUGrbNukEt/YR3UwUO7ScFGAArsoAzx5AVaKw3ZjtLtbLTobeWK5Z0LkmOMMvnOzDBLDsNbbbTB0VxkBlDDPPiM8aD1qi7WNHL2k12lxcwyW8TMohlKK2OPngc6vVVnaX8lX36B/dQYRssNxqN8Lee9vAnVs/mTuCSuOGSTw40zMMYRAuSQoAyTknAxkntNLX5Pvyr/Yye9a3rpj0nisIVlmSV1dtwCJQxBIJyQSOHA0FJ6NbVWv9VitIIurt8SbzPxd91SRy4IMjlxPiOVapSl7NNfjs9SS5kWRkAk82Nd5vOUgcMjvpjuh/TaDUTKIY506oKW61Aud/ON3DHPxT9VBnflJ30qpZxKzLE5kZwDgMU3N3PfjePtqV8na9kk0+VXZmWOYqmTndBVTujwyc48TX35Q+m9ZpyTDnDKpz/VfKH/EU9lSmw7Tep0mE4wZmeU+s7q/4VWggvKRk/wBwt177gH2I4/GsT6D2nW6hZx4zvTx5HgGBP1A1sXlKv/u9mvfI59ij/Os62K2nWaxbcMhN9z+yjY/xEUDVUUUUBSxbfLTc1d2/pYo39g6v+Cmdpf8AylLTFzaTdrxMn9229/1KDRNiE+9o9txyVMi+jEjY+oir5WYeTzcb2lsv0J3HtCN+NafQU3a3qrQabMqfytwRbxjtLS8CB47m8fVVg6PaSttaQ2owRHGqHxwPOPrOT66oXT2yfUtVtdPjmeFbaJrmSROasSFjx3MCAR4OfV2/7O7v/wCdX373/egwHpBZvpmqSInA28+9Hx+aCHjz6V3c022lX6zwxTpxSVFdfQwBHvpcNs3Q2Wykhne5luuuBVpJfjApjAJzx808PzTWmeT/AK31+nGBjl7ZyuM5O4/noT3DJdR4JQQvlLfyFn+kk+ytSOxjohYvpcVxJbRSyzdZvtIofgsjoAN7IUYUcqjvKWP5Gy/SSe5atuxH5FtP7X76SgxnbT0Oj0+7RoBuwTqWVfoMpw6j+rxUj87HYK2voh0pzocd/LlzFAxfvcw5U+tivtNU7ylQvUWZ+d1kmPRurn692uvS9OdOiTpxy1vJJ+yzGT2bnvoKRse3tQ1xrq5O+6q8xJ5b3mouO4LvcB2bo7qYHpDpqXNrPbuMrJGynwyOB9IOCPRWDeTi4GoTjtNucep0z76YiQ4BPcKBctgXSR4L74ExPVXG95vYsiAsG8MqpU45+b3VdvKH02E2CXHVr1omReswN7BDZUnmRwHDwrKNlyGTWrXd7ZWb1KGY/UDWxeUL8lj9Onuag8PJx+TZv1p/u4a9tv8ApcLaaZzGvWpJGFkwN4AkgrnmV4nhyzg14+Tj8mzfrT/dw1I7evkiX9JH9qgi/Jw+Tp/1lvu465fKT/mtp+mb7NdXk4fJ0/6y33cdcvlJ/wA1tP0zfZoLJsMH/ua3/Ol+8ar9VB2GfI1v+dL941X6gKrO0v5Kvv0D+6rNVZ2l/JV9+gf3UGG+T78q/wBjJ71plZeR9BpavJ9+Vf7GT3rTLS8j6DQLFsS+W4vRN9hqZ7FLDsS+W4vRN9hqZ+gp+12APpF4D2IG/dZW/CpToPBuadZJ3W8X2BX30y0x7mxubePG/LGyrvHAyRwya7dGtmit4YmxvJGinHLKqAcesUGNeUxJ/MV7+uPs6sfjUH5OdpvajLJ2RwN7XZQPqDVJeUtL+Wsl7kkP7xUfw11+TRacL2Y9piQH0b7N71oNwooooCsc8pSzBtbSbtSVk/vF3j92K2Os729WfWaRI2M9VJG48Mnq8+xzQQPk1z5tbuP6Mqt++uP4K0Tph0tttNhE1wWwx3UVVJZ2xnA7BwHMkCsY8nHVwl3PbMcddGGXxaInIHjusx/ZphCoPOgwLZttJtxqN9cXuY2u2j6tgCwQJvKEOOPxSgzjHmHOK36vnqx3D2V9UGW7ftQtPgPwaWTduCRLAu6xzundPEDC5UsOJFZbsb6YRaddubhisEse6xALYZTlGwAT9IcPpU0ZUHmBX51Y7h7KDFNrlu+r3dhaWOJPyLTlzkIqTbu6znHmjCd2fOHDjUxss6UQWVoNOvnFpcW7OCsx3A4d2cMrHzWHnEcDxxkcDWopboGZwqhmwGYAAtu8snmcdlc+oaVBOAJoY5QOW+itj0ZFBjHSpT0i1OGC13jZWuRLcYIXLEF90nmSFVVHfk/F41tfwKPqup3R1e5ubnZu43d30Y4V921ukahEVUUclUAAegDhXrQLpY6ZL0c1ZZpVdrN95OuAzlH5b2OTKQpI7d047K0Tp9tKs0spFtZ0nnmUpEkR3iC/m7zY+LgHIB4k4Ho0SWJWBVgGU8wRkH0g1xWeh2sTb8VvDG30kjVT7QM0GZ7DegEloGvrpSk0i7scZ+NGh4ksOxmwOHMAceZAsm2PQZbzTJEhUtJGyyBBxL7mcgDtO6SQO3GO2rxRQLdsn2lxaXFLa3MUhRpC4aMAsrEKjBlYjh5o7c8+FTe0HpXcavYTGztZEsocSSzS4DSbrY3IwMjzc75IPJTnHJtludCtZH6x7eF3+m0alvaRmu0wqV3Co3SMFcDGDwxjljHZQYl5O2vhUksjDMS8rSCVUzGvmKCrt80+aMd+96MznlD6ZJLYRSopYQy7z4+arKRvHwBwPXWoRRJGoVQqIOQACgezgK8zewnKmSM943h/nQYXsw2pwWdilk9vPLMrN1YiCt1m+xYDiQQckjgDy9VbfodzNJBHJcRCGVhlog29uZ5DOBk4xnxr8sdItomMkUEKMebIign1gV30BVC2v9JbW3sZ7aWTdmnhcRJusd7s5gYHHvIq+1+FQeYoFV2Pa/b2Wodfcv1cfVOu9us3E4xwUE9ndTTRSLIgZTlWUEHvDDIPsr76sdw9lfVAqPRzUDo2sb9zG56l5FdQPOIYMoZckA8ww7CPTmt86HdOW1KUmC1lS0VTm4lwu8+QAqKCd4Yzk54duO2y32kW8xBmhilK8i6KxHoyK640CgKoAA4AAYA9FBk+3vpNe2iWy2ztEkhffkQccru7q73zeBJ4cTjwNTuxfXbq80/rbolmEjKkhGDIoA4nHPDFlz/V781eLi3SRd11V1+iwBHsNedzcRQRNI5WOKNSSeQVVGfdQL/5R10Gv4IxzSAE/tM34D66u3k62m5pskhH8pOxHoVUX7QasL6a6+b69nujkB28wH5qr5qD07oGfHNMzsm0prbSbSNhhmQyHs/lSZAD4hWA9VBbqKKKArg17S1uraa2f4sqMhPdvDgfSDg+qu+igTJHuNOvMjzJ7aXxxlD6sqfrB8aazoT0tg1K2WeIgNgCSPPnRt2g+Hce0eyqHtu2eNcr8PtU3p0GJYxzlUcmUdrqOztHLiADhOh63cWkomtpWicdq9o7mB4MPA8KB06KwTRtv0qgLc2qSHteNyn+EhgT6xUs+3+37LOU+l1H4Gg2WisRk8oNfm2BPpnA/wCma828oTu0/wD/ACP/AOVBuVFYO3lBSdlio9MxP8FeZ8oCfss4/wC8b/Kg3yil+fb9ddlpCPSzH/KuaTb3f/NgtQfFZD/1BQMVRS4HbzqX9FafuSf+bXi23PUz822Hojb8XoGVopZm23ap3wD+z/715Ptq1Y//ABIh6Il/GgZ6ilYk2waueVyB6Io/xU15f7W9Y/5w/wB1D/5dBbPKUnzc2ifRiZv3mx/DVU6MbLL++t0uYeqET726XfBO6xQ8ACeamq30g6Q3N7IJbqUyuq7oJAGBknGFAHMmme2QW+5o9mvejN++7P8AjQY/Bsc1iE70UkSt3xzMp9uBXZFH0qseI6+VB2EpcAgdnEs4HoxTC0UGI6PtylibqtRtCjDm0YKsPTHJ/q9Vap0b6V2d8u9azLJgZZOTr+cp4j08q7dV0i3uV3LiGOVe51DY9GeXqrG9pOy63s4JdQspntjEMmPeJB3iFwjZ3lJLYwcg57KDcaKXPo9s11i8hiuReBI5VDLvzSlsHiOAUj66lpNimoEfKKnwJkx76DdC47xX51y/SHtpc7/YpqwBIlgl8BK+T4eeoH11Tda6DajajM9pKqjmyjfUY72TKj1mgaDXem9haKTNcxgj5isHc+hVyawDadtOl1L8hEDDag53D8aUjkZMdg5hRwzxOSBjPKv2yzoNb6jL+Xu0QKf5uuRNIBzxvAAL4rvHnwHOg89k3QZtRugzqfgsRBlbscjiIx3k9vcPSMtQBjhXJpOmQ20SwQRrHGgwqry8T4kniSeJrsoCiiigKKKKArM9oOyG3vS09uRb3ByW4fk5Ce1gPisfpD1g1plFAouvbPNStCRJayMo+fEDIh8crnHrxVbNs+cbjZ7sGneooEoi0mdviwyt6EY+4V1L0Yvjys7k/wBjJ/ppzaKBO4uhOpNysbn+5ce8V1RbOdVblZTetce8im6ooFPXZVq5/wCDb1vGP466otj+rt/w6j0yx/6qaaigT7pX0KvdP3DdRbqv8V1IZcj5pI5HHHB/zqu06+r6XDcwvBOgkjcYZT9RHaCDxBHEGlj2mbOJtMfrE3pbVj5kvahPJJMcj3HkfDkArXRbRPhlzHaiVImkOFZ87pbsXh2nkPHFabHsAufnXcI9Csf8qx+KQqwZSVYEEEHBBHEEEciDTcbN+lQ1GxjnJHWjzJlHY68zjsDDDD047KDME8n1+2+UeiEn/qCuuHyfk+desfREB73NbZRQJ5080BLG+ltEcyCPd85hgksoY8B6aaDZymNLsR/9PGfaoP40te1W439XvW7pd39wBPwpn+h0O5YWafRt4R7EUUExRRRQFZr5QF9uaV1Y4maaNMDwzJ70HtFaVWVbX8zaho1mOIaffceCsgz6l6yg0jRbIQW8MI4CONE/cUL+FdtFFAUUUUGU7ctAsEsJbowItwWVUkTzCzMeO9u8H80N8bPKqJ5POldZqLzkcIImIPc0nmD/AA9ZU75Ser+da2YPINM49PmJ7pKnPJ10nq7GW4I4zy4B71iG6P8AEZKDWKKKKAooooCiiigKKKKAooooCiiigKKKKAooooCvG8tElRopUV0cYZWGQwPYRXtRQLJtT2YyaexuLcNJaE8+bQE/NfvXub1Hjgtx7Hel/wAAvQsjYt58JJnkp+Y/qJwfBjTSSxKylWAZWBBUjIIPAgg8wR2UvG1nZWbTfvLNS1tzkjHEw+I7TH9a9vDiAYqis52JdL/htkIZGzPbYRs83T5j+JwN0+K5POtFJxxoE26Zzb+oXjd9xKf8bU4WnJuxRr3Io9gFJXcz78rSN85yx9ZyaZW2206ScAvKg72iP8OaDR6KrOlbQNMuMCO8iyeSudwn1Pg5qyqwIyDkHtFB+1lF2PhHSyIZyLS2yR4lW9h/LKfUK1eso2ZYuNa1m7+iwhU+G8Rw9UK/VQavRRRQFFFR/SHUxbWs9weUUbvjvKgkD1nA9dArm1vV/hOq3TA5VG6pfAReYceBcMf2qZboLpXwXT7WDGCkS7w/rN5zf4iaVjoVp5vNRtomy3WTAuTxJAO+5P7IanEoCiiigKKKKAooooCiiigKKKKAooooCiiigKKKKAooooCvwiv2igyjWehbaXerqunITDxFzaqOSN8cxDuGA252FRjhwGoQTJNErowaORQVZTwZWGQQfEGvevG1tkjXdRQq5JwOQycnA7OOT66Cp2eyzSYxws0bxdnf7TEV53myjSJOdoFPejuv1BsfVV2ooMg1fYJaMCbe4miPYHCyKPAY3T7Saq0vQfX9Ky9nK0kYycQNvDHPjC44n0BqYiigxDo3tzZSYtRgKsMjrIwQQR2PG3EeJB9VcuyPp3YWNrMbubdnmnZyqxuxxhQMkLjnvcM1qnS/oPZ6ipE8Y6zHmzJwkX19o8GyKq2n7DtNQflDPMf6z7o9iAH66D0fbfpYOAZz4iP/ADYGva220aS3OWRPzom/hzXUmyHRxn/deffLL/rrwn2NaQwwIHTxWV/4iRQWLR+mun3JAgu4XY8lLbrH9lsN9VVLygNX6nTOpB864kVP2V89vrVR+1UXqmwO1bJguZoz2Bwrj6t0/XVB6cbPNWto16xmu7eLJRkZnEYOM+YfOUcBnGQMc6CR8nbSusv5bgjhBEceDSHdH+EPTG1lfk76V1enyTkcZ5Tg96xjcH+LfrVKAooooCiiigKKKKAooooCiiigKKKKAooooCiiigKKKKAooooCiiigKKKKAooooCiiigKKKKAooooIHoR/NB+muf8A9iWp6iigKKKKAoooo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Slide Number Placeholder 3"/>
          <p:cNvSpPr>
            <a:spLocks noGrp="1"/>
          </p:cNvSpPr>
          <p:nvPr>
            <p:ph type="sldNum" sz="quarter" idx="12"/>
          </p:nvPr>
        </p:nvSpPr>
        <p:spPr/>
        <p:txBody>
          <a:bodyPr/>
          <a:lstStyle/>
          <a:p>
            <a:fld id="{F71ECBEC-498F-4D11-87C7-168C52E29B7C}" type="slidenum">
              <a:rPr lang="en-US" smtClean="0"/>
              <a:t>39</a:t>
            </a:fld>
            <a:endParaRPr lang="en-US"/>
          </a:p>
        </p:txBody>
      </p:sp>
    </p:spTree>
    <p:extLst>
      <p:ext uri="{BB962C8B-B14F-4D97-AF65-F5344CB8AC3E}">
        <p14:creationId xmlns:p14="http://schemas.microsoft.com/office/powerpoint/2010/main" val="3677282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Sexual Violence in the US</a:t>
            </a:r>
          </a:p>
        </p:txBody>
      </p:sp>
      <p:sp>
        <p:nvSpPr>
          <p:cNvPr id="3" name="Content Placeholder 2"/>
          <p:cNvSpPr>
            <a:spLocks noGrp="1"/>
          </p:cNvSpPr>
          <p:nvPr>
            <p:ph idx="1"/>
          </p:nvPr>
        </p:nvSpPr>
        <p:spPr/>
        <p:txBody>
          <a:bodyPr>
            <a:normAutofit/>
          </a:bodyPr>
          <a:lstStyle/>
          <a:p>
            <a:pPr fontAlgn="base"/>
            <a:r>
              <a:rPr lang="en-US" b="1" dirty="0"/>
              <a:t>Every 98 seconds, an American is sexually assaulted</a:t>
            </a:r>
          </a:p>
          <a:p>
            <a:pPr fontAlgn="base"/>
            <a:r>
              <a:rPr lang="en-US" dirty="0"/>
              <a:t>And every 11 minutes, that victim is a child </a:t>
            </a:r>
          </a:p>
          <a:p>
            <a:pPr fontAlgn="base"/>
            <a:r>
              <a:rPr lang="en-US" dirty="0"/>
              <a:t>Meanwhile, only 5 out of every 1,000 perpetrators will end up in prison</a:t>
            </a:r>
          </a:p>
          <a:p>
            <a:pPr fontAlgn="base"/>
            <a:endParaRPr lang="en-US" dirty="0"/>
          </a:p>
          <a:p>
            <a:pPr fontAlgn="base"/>
            <a:endParaRPr lang="en-US" dirty="0"/>
          </a:p>
        </p:txBody>
      </p:sp>
      <p:sp>
        <p:nvSpPr>
          <p:cNvPr id="4" name="Slide Number Placeholder 3"/>
          <p:cNvSpPr>
            <a:spLocks noGrp="1"/>
          </p:cNvSpPr>
          <p:nvPr>
            <p:ph type="sldNum" sz="quarter" idx="12"/>
          </p:nvPr>
        </p:nvSpPr>
        <p:spPr/>
        <p:txBody>
          <a:bodyPr/>
          <a:lstStyle/>
          <a:p>
            <a:fld id="{F71ECBEC-498F-4D11-87C7-168C52E29B7C}" type="slidenum">
              <a:rPr lang="en-US" smtClean="0"/>
              <a:t>4</a:t>
            </a:fld>
            <a:endParaRPr lang="en-US"/>
          </a:p>
        </p:txBody>
      </p:sp>
    </p:spTree>
    <p:extLst>
      <p:ext uri="{BB962C8B-B14F-4D97-AF65-F5344CB8AC3E}">
        <p14:creationId xmlns:p14="http://schemas.microsoft.com/office/powerpoint/2010/main" val="3875530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Why do People with Disabilities need and want to learn about sexuality and intimacy?"/>
          <p:cNvSpPr txBox="1">
            <a:spLocks noGrp="1"/>
          </p:cNvSpPr>
          <p:nvPr>
            <p:ph type="title"/>
          </p:nvPr>
        </p:nvSpPr>
        <p:spPr>
          <a:xfrm>
            <a:off x="457200" y="0"/>
            <a:ext cx="8229600" cy="1143000"/>
          </a:xfrm>
          <a:prstGeom prst="rect">
            <a:avLst/>
          </a:prstGeom>
        </p:spPr>
        <p:txBody>
          <a:bodyPr>
            <a:normAutofit/>
          </a:bodyPr>
          <a:lstStyle>
            <a:lvl1pPr marL="457200" indent="-457200">
              <a:lnSpc>
                <a:spcPct val="90000"/>
              </a:lnSpc>
              <a:spcBef>
                <a:spcPts val="4000"/>
              </a:spcBef>
              <a:buSzPct val="50000"/>
              <a:buBlip>
                <a:blip r:embed="rId3"/>
              </a:buBlip>
              <a:defRPr sz="3600">
                <a:latin typeface="Times New Roman"/>
                <a:ea typeface="Times New Roman"/>
                <a:cs typeface="Times New Roman"/>
                <a:sym typeface="Times New Roman"/>
              </a:defRPr>
            </a:lvl1pPr>
          </a:lstStyle>
          <a:p>
            <a:r>
              <a:rPr b="1" dirty="0">
                <a:latin typeface="+mj-lt"/>
              </a:rPr>
              <a:t>Common Values</a:t>
            </a:r>
          </a:p>
        </p:txBody>
      </p:sp>
      <p:sp>
        <p:nvSpPr>
          <p:cNvPr id="266" name="&quot;So we can learn to have healthy relationships…"/>
          <p:cNvSpPr txBox="1">
            <a:spLocks noGrp="1"/>
          </p:cNvSpPr>
          <p:nvPr>
            <p:ph type="body" idx="4294967295"/>
          </p:nvPr>
        </p:nvSpPr>
        <p:spPr>
          <a:xfrm>
            <a:off x="0" y="846138"/>
            <a:ext cx="8607425" cy="5786310"/>
          </a:xfrm>
          <a:prstGeom prst="rect">
            <a:avLst/>
          </a:prstGeom>
        </p:spPr>
        <p:txBody>
          <a:bodyPr vert="horz" lIns="410766" tIns="410766" rIns="410766" bIns="410766" rtlCol="0">
            <a:noAutofit/>
          </a:bodyPr>
          <a:lstStyle/>
          <a:p>
            <a:pPr marL="308598" indent="-308598" defTabSz="394320">
              <a:spcBef>
                <a:spcPts val="2672"/>
              </a:spcBef>
              <a:buSzPct val="50000"/>
              <a:buBlip>
                <a:blip r:embed="rId3"/>
              </a:buBlip>
              <a:defRPr sz="3455">
                <a:latin typeface="Times New Roman"/>
                <a:ea typeface="Times New Roman"/>
                <a:cs typeface="Times New Roman"/>
                <a:sym typeface="Times New Roman"/>
              </a:defRPr>
            </a:pPr>
            <a:r>
              <a:rPr sz="2800" dirty="0">
                <a:latin typeface="+mj-lt"/>
                <a:ea typeface="Calibri" charset="0"/>
                <a:cs typeface="Calibri" charset="0"/>
              </a:rPr>
              <a:t>Common values that we can all agree upon are OKAY</a:t>
            </a:r>
            <a:r>
              <a:rPr lang="en-US" sz="2800" dirty="0">
                <a:latin typeface="+mj-lt"/>
                <a:ea typeface="Calibri" charset="0"/>
                <a:cs typeface="Calibri" charset="0"/>
              </a:rPr>
              <a:t> to express:</a:t>
            </a:r>
            <a:endParaRPr sz="2800" dirty="0">
              <a:latin typeface="+mj-lt"/>
              <a:ea typeface="Calibri" charset="0"/>
              <a:cs typeface="Calibri" charset="0"/>
            </a:endParaRPr>
          </a:p>
          <a:p>
            <a:pPr marL="765799" lvl="1" indent="-457200" defTabSz="394320">
              <a:spcBef>
                <a:spcPts val="422"/>
              </a:spcBef>
              <a:buSzPct val="50000"/>
              <a:buFont typeface="Arial" panose="020B0604020202020204" pitchFamily="34" charset="0"/>
              <a:buChar char="•"/>
              <a:defRPr sz="3072">
                <a:latin typeface="Times New Roman"/>
                <a:ea typeface="Times New Roman"/>
                <a:cs typeface="Times New Roman"/>
                <a:sym typeface="Times New Roman"/>
              </a:defRPr>
            </a:pPr>
            <a:r>
              <a:rPr dirty="0">
                <a:latin typeface="+mj-lt"/>
                <a:ea typeface="Calibri" charset="0"/>
                <a:cs typeface="Calibri" charset="0"/>
              </a:rPr>
              <a:t>It is important to </a:t>
            </a:r>
            <a:r>
              <a:rPr b="1" dirty="0">
                <a:latin typeface="+mj-lt"/>
                <a:ea typeface="Calibri" charset="0"/>
                <a:cs typeface="Calibri" charset="0"/>
              </a:rPr>
              <a:t>respect</a:t>
            </a:r>
            <a:r>
              <a:rPr dirty="0">
                <a:latin typeface="+mj-lt"/>
                <a:ea typeface="Calibri" charset="0"/>
                <a:cs typeface="Calibri" charset="0"/>
              </a:rPr>
              <a:t> others by treating them well and listening to them</a:t>
            </a:r>
          </a:p>
          <a:p>
            <a:pPr marL="765799" lvl="1" indent="-457200" defTabSz="394320">
              <a:spcBef>
                <a:spcPts val="422"/>
              </a:spcBef>
              <a:buSzPct val="50000"/>
              <a:buFont typeface="Arial" panose="020B0604020202020204" pitchFamily="34" charset="0"/>
              <a:buChar char="•"/>
              <a:defRPr sz="3072">
                <a:latin typeface="Times New Roman"/>
                <a:ea typeface="Times New Roman"/>
                <a:cs typeface="Times New Roman"/>
                <a:sym typeface="Times New Roman"/>
              </a:defRPr>
            </a:pPr>
            <a:r>
              <a:rPr dirty="0">
                <a:latin typeface="+mj-lt"/>
                <a:ea typeface="Calibri" charset="0"/>
                <a:cs typeface="Calibri" charset="0"/>
              </a:rPr>
              <a:t>It is important to get </a:t>
            </a:r>
            <a:r>
              <a:rPr b="1" dirty="0">
                <a:latin typeface="+mj-lt"/>
                <a:ea typeface="Calibri" charset="0"/>
                <a:cs typeface="Calibri" charset="0"/>
              </a:rPr>
              <a:t>consent</a:t>
            </a:r>
            <a:r>
              <a:rPr dirty="0">
                <a:latin typeface="+mj-lt"/>
                <a:ea typeface="Calibri" charset="0"/>
                <a:cs typeface="Calibri" charset="0"/>
              </a:rPr>
              <a:t> from a sweetheart for being sexual</a:t>
            </a:r>
          </a:p>
          <a:p>
            <a:pPr marL="765799" lvl="1" indent="-457200" defTabSz="394320">
              <a:spcBef>
                <a:spcPts val="422"/>
              </a:spcBef>
              <a:buSzPct val="50000"/>
              <a:buFont typeface="Arial" panose="020B0604020202020204" pitchFamily="34" charset="0"/>
              <a:buChar char="•"/>
              <a:defRPr sz="3072">
                <a:latin typeface="Times New Roman"/>
                <a:ea typeface="Times New Roman"/>
                <a:cs typeface="Times New Roman"/>
                <a:sym typeface="Times New Roman"/>
              </a:defRPr>
            </a:pPr>
            <a:r>
              <a:rPr dirty="0">
                <a:latin typeface="+mj-lt"/>
                <a:ea typeface="Calibri" charset="0"/>
                <a:cs typeface="Calibri" charset="0"/>
              </a:rPr>
              <a:t>It is important to be </a:t>
            </a:r>
            <a:r>
              <a:rPr b="1" dirty="0">
                <a:latin typeface="+mj-lt"/>
                <a:ea typeface="Calibri" charset="0"/>
                <a:cs typeface="Calibri" charset="0"/>
              </a:rPr>
              <a:t>responsible</a:t>
            </a:r>
            <a:r>
              <a:rPr dirty="0">
                <a:latin typeface="+mj-lt"/>
                <a:ea typeface="Calibri" charset="0"/>
                <a:cs typeface="Calibri" charset="0"/>
              </a:rPr>
              <a:t> in a romantic relationship</a:t>
            </a:r>
          </a:p>
          <a:p>
            <a:pPr marL="765799" lvl="1" indent="-457200" defTabSz="394320">
              <a:spcBef>
                <a:spcPts val="422"/>
              </a:spcBef>
              <a:buSzPct val="50000"/>
              <a:buFont typeface="Arial" panose="020B0604020202020204" pitchFamily="34" charset="0"/>
              <a:buChar char="•"/>
              <a:defRPr sz="3072">
                <a:latin typeface="Times New Roman"/>
                <a:ea typeface="Times New Roman"/>
                <a:cs typeface="Times New Roman"/>
                <a:sym typeface="Times New Roman"/>
              </a:defRPr>
            </a:pPr>
            <a:r>
              <a:rPr dirty="0">
                <a:latin typeface="+mj-lt"/>
                <a:ea typeface="Calibri" charset="0"/>
                <a:cs typeface="Calibri" charset="0"/>
              </a:rPr>
              <a:t>Relationships should be </a:t>
            </a:r>
            <a:r>
              <a:rPr b="1" dirty="0">
                <a:latin typeface="+mj-lt"/>
                <a:ea typeface="Calibri" charset="0"/>
                <a:cs typeface="Calibri" charset="0"/>
              </a:rPr>
              <a:t>equal and positive </a:t>
            </a:r>
            <a:r>
              <a:rPr dirty="0">
                <a:latin typeface="+mj-lt"/>
                <a:ea typeface="Calibri" charset="0"/>
                <a:cs typeface="Calibri" charset="0"/>
              </a:rPr>
              <a:t>without violence or abuse</a:t>
            </a:r>
          </a:p>
          <a:p>
            <a:pPr marL="765799" lvl="1" indent="-457200" defTabSz="394320">
              <a:spcBef>
                <a:spcPts val="422"/>
              </a:spcBef>
              <a:buSzPct val="50000"/>
              <a:buFont typeface="Arial" panose="020B0604020202020204" pitchFamily="34" charset="0"/>
              <a:buChar char="•"/>
              <a:defRPr sz="3072">
                <a:latin typeface="Times New Roman"/>
                <a:ea typeface="Times New Roman"/>
                <a:cs typeface="Times New Roman"/>
                <a:sym typeface="Times New Roman"/>
              </a:defRPr>
            </a:pPr>
            <a:r>
              <a:rPr dirty="0">
                <a:latin typeface="+mj-lt"/>
                <a:ea typeface="Calibri" charset="0"/>
                <a:cs typeface="Calibri" charset="0"/>
              </a:rPr>
              <a:t>Sex should be </a:t>
            </a:r>
            <a:r>
              <a:rPr b="1" dirty="0">
                <a:latin typeface="+mj-lt"/>
                <a:ea typeface="Calibri" charset="0"/>
                <a:cs typeface="Calibri" charset="0"/>
              </a:rPr>
              <a:t>safe and pleasurable</a:t>
            </a:r>
            <a:r>
              <a:rPr dirty="0">
                <a:latin typeface="+mj-lt"/>
                <a:ea typeface="Calibri" charset="0"/>
                <a:cs typeface="Calibri" charset="0"/>
              </a:rPr>
              <a:t> for</a:t>
            </a:r>
            <a:r>
              <a:rPr lang="en-US" dirty="0">
                <a:latin typeface="+mj-lt"/>
                <a:ea typeface="Calibri" charset="0"/>
                <a:cs typeface="Calibri" charset="0"/>
              </a:rPr>
              <a:t> all</a:t>
            </a:r>
            <a:r>
              <a:rPr dirty="0">
                <a:latin typeface="+mj-lt"/>
                <a:ea typeface="Calibri" charset="0"/>
                <a:cs typeface="Calibri" charset="0"/>
              </a:rPr>
              <a:t> </a:t>
            </a:r>
          </a:p>
        </p:txBody>
      </p:sp>
      <p:sp>
        <p:nvSpPr>
          <p:cNvPr id="2" name="Slide Number Placeholder 1"/>
          <p:cNvSpPr>
            <a:spLocks noGrp="1"/>
          </p:cNvSpPr>
          <p:nvPr>
            <p:ph type="sldNum" sz="quarter" idx="12"/>
          </p:nvPr>
        </p:nvSpPr>
        <p:spPr/>
        <p:txBody>
          <a:bodyPr/>
          <a:lstStyle/>
          <a:p>
            <a:fld id="{F71ECBEC-498F-4D11-87C7-168C52E29B7C}" type="slidenum">
              <a:rPr lang="en-US" smtClean="0"/>
              <a:t>40</a:t>
            </a:fld>
            <a:endParaRPr lang="en-US" dirty="0"/>
          </a:p>
        </p:txBody>
      </p:sp>
    </p:spTree>
    <p:extLst>
      <p:ext uri="{BB962C8B-B14F-4D97-AF65-F5344CB8AC3E}">
        <p14:creationId xmlns:p14="http://schemas.microsoft.com/office/powerpoint/2010/main" val="33092326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Where to Start with Students with I/DD</a:t>
            </a:r>
          </a:p>
        </p:txBody>
      </p:sp>
      <p:sp>
        <p:nvSpPr>
          <p:cNvPr id="5" name="Rectangle 4"/>
          <p:cNvSpPr/>
          <p:nvPr/>
        </p:nvSpPr>
        <p:spPr>
          <a:xfrm>
            <a:off x="718702" y="846138"/>
            <a:ext cx="3037490" cy="6247864"/>
          </a:xfrm>
          <a:prstGeom prst="rect">
            <a:avLst/>
          </a:prstGeom>
          <a:effectLst>
            <a:innerShdw blurRad="63500" dist="50800" dir="13500000">
              <a:prstClr val="black">
                <a:alpha val="50000"/>
              </a:prstClr>
            </a:innerShdw>
          </a:effectLst>
          <a:scene3d>
            <a:camera prst="perspectiveLeft"/>
            <a:lightRig rig="threePt" dir="t"/>
          </a:scene3d>
        </p:spPr>
        <p:txBody>
          <a:bodyPr wrap="square">
            <a:spAutoFit/>
          </a:bodyPr>
          <a:lstStyle/>
          <a:p>
            <a:r>
              <a:rPr lang="en-US" sz="40000" b="1" dirty="0">
                <a:ln w="11430"/>
                <a:gradFill>
                  <a:gsLst>
                    <a:gs pos="0">
                      <a:srgbClr val="F5C201">
                        <a:tint val="70000"/>
                        <a:satMod val="245000"/>
                      </a:srgbClr>
                    </a:gs>
                    <a:gs pos="75000">
                      <a:srgbClr val="F5C201">
                        <a:tint val="90000"/>
                        <a:shade val="60000"/>
                        <a:satMod val="240000"/>
                      </a:srgbClr>
                    </a:gs>
                    <a:gs pos="100000">
                      <a:srgbClr val="F5C201">
                        <a:tint val="100000"/>
                        <a:shade val="50000"/>
                        <a:satMod val="240000"/>
                      </a:srgbClr>
                    </a:gs>
                  </a:gsLst>
                  <a:lin ang="5400000"/>
                </a:gradFill>
                <a:effectLst>
                  <a:outerShdw blurRad="50800" dist="39000" dir="5460000" algn="tl">
                    <a:srgbClr val="000000">
                      <a:alpha val="38000"/>
                    </a:srgbClr>
                  </a:outerShdw>
                </a:effectLst>
              </a:rPr>
              <a:t>?</a:t>
            </a:r>
            <a:endParaRPr lang="en-US" sz="40000" dirty="0">
              <a:solidFill>
                <a:srgbClr val="000000"/>
              </a:solidFill>
            </a:endParaRPr>
          </a:p>
        </p:txBody>
      </p:sp>
      <p:sp>
        <p:nvSpPr>
          <p:cNvPr id="4" name="Slide Number Placeholder 3"/>
          <p:cNvSpPr>
            <a:spLocks noGrp="1"/>
          </p:cNvSpPr>
          <p:nvPr>
            <p:ph type="sldNum" sz="quarter" idx="12"/>
          </p:nvPr>
        </p:nvSpPr>
        <p:spPr/>
        <p:txBody>
          <a:bodyPr/>
          <a:lstStyle/>
          <a:p>
            <a:fld id="{F71ECBEC-498F-4D11-87C7-168C52E29B7C}" type="slidenum">
              <a:rPr lang="en-US" smtClean="0"/>
              <a:t>41</a:t>
            </a:fld>
            <a:endParaRPr lang="en-US"/>
          </a:p>
        </p:txBody>
      </p:sp>
      <p:sp>
        <p:nvSpPr>
          <p:cNvPr id="7" name="TextBox 6"/>
          <p:cNvSpPr txBox="1"/>
          <p:nvPr/>
        </p:nvSpPr>
        <p:spPr>
          <a:xfrm>
            <a:off x="4180114" y="1676998"/>
            <a:ext cx="4963886" cy="2246769"/>
          </a:xfrm>
          <a:prstGeom prst="rect">
            <a:avLst/>
          </a:prstGeom>
          <a:noFill/>
        </p:spPr>
        <p:txBody>
          <a:bodyPr wrap="square" rtlCol="0">
            <a:spAutoFit/>
          </a:bodyPr>
          <a:lstStyle/>
          <a:p>
            <a:r>
              <a:rPr lang="en-US" sz="2800" dirty="0">
                <a:latin typeface="+mj-lt"/>
              </a:rPr>
              <a:t>Start with the basics:</a:t>
            </a:r>
          </a:p>
          <a:p>
            <a:pPr marL="285750" indent="-285750">
              <a:buFont typeface="Arial" panose="020B0604020202020204" pitchFamily="34" charset="0"/>
              <a:buChar char="•"/>
            </a:pPr>
            <a:r>
              <a:rPr lang="en-US" sz="2800" dirty="0">
                <a:latin typeface="+mj-lt"/>
              </a:rPr>
              <a:t>Use correct terminology</a:t>
            </a:r>
          </a:p>
          <a:p>
            <a:pPr marL="285750" indent="-285750">
              <a:buFont typeface="Arial" panose="020B0604020202020204" pitchFamily="34" charset="0"/>
              <a:buChar char="•"/>
            </a:pPr>
            <a:r>
              <a:rPr lang="en-US" sz="2800" dirty="0">
                <a:latin typeface="+mj-lt"/>
              </a:rPr>
              <a:t>Provide accurate information</a:t>
            </a:r>
          </a:p>
          <a:p>
            <a:pPr marL="285750" indent="-285750">
              <a:buFont typeface="Arial" panose="020B0604020202020204" pitchFamily="34" charset="0"/>
              <a:buChar char="•"/>
            </a:pPr>
            <a:r>
              <a:rPr lang="en-US" sz="2800" dirty="0">
                <a:latin typeface="+mj-lt"/>
              </a:rPr>
              <a:t>Encourage questions</a:t>
            </a:r>
          </a:p>
          <a:p>
            <a:pPr marL="285750" indent="-285750">
              <a:buFont typeface="Arial" panose="020B0604020202020204" pitchFamily="34" charset="0"/>
              <a:buChar char="•"/>
            </a:pPr>
            <a:endParaRPr lang="en-US" sz="2800" dirty="0">
              <a:latin typeface="+mj-lt"/>
            </a:endParaRPr>
          </a:p>
        </p:txBody>
      </p:sp>
      <p:pic>
        <p:nvPicPr>
          <p:cNvPr id="8" name="Picture 7"/>
          <p:cNvPicPr>
            <a:picLocks noChangeAspect="1"/>
          </p:cNvPicPr>
          <p:nvPr/>
        </p:nvPicPr>
        <p:blipFill>
          <a:blip r:embed="rId3"/>
          <a:stretch>
            <a:fillRect/>
          </a:stretch>
        </p:blipFill>
        <p:spPr>
          <a:xfrm>
            <a:off x="5742797" y="3616331"/>
            <a:ext cx="3047455" cy="3047455"/>
          </a:xfrm>
          <a:prstGeom prst="rect">
            <a:avLst/>
          </a:prstGeom>
        </p:spPr>
      </p:pic>
    </p:spTree>
    <p:extLst>
      <p:ext uri="{BB962C8B-B14F-4D97-AF65-F5344CB8AC3E}">
        <p14:creationId xmlns:p14="http://schemas.microsoft.com/office/powerpoint/2010/main" val="3664397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04190" y="262128"/>
            <a:ext cx="8474766" cy="6384324"/>
          </a:xfrm>
          <a:prstGeom prst="rect">
            <a:avLst/>
          </a:prstGeom>
        </p:spPr>
      </p:pic>
      <p:sp>
        <p:nvSpPr>
          <p:cNvPr id="3" name="Slide Number Placeholder 2"/>
          <p:cNvSpPr>
            <a:spLocks noGrp="1"/>
          </p:cNvSpPr>
          <p:nvPr>
            <p:ph type="sldNum" sz="quarter" idx="12"/>
          </p:nvPr>
        </p:nvSpPr>
        <p:spPr/>
        <p:txBody>
          <a:bodyPr/>
          <a:lstStyle/>
          <a:p>
            <a:fld id="{F71ECBEC-498F-4D11-87C7-168C52E29B7C}" type="slidenum">
              <a:rPr lang="en-US" smtClean="0"/>
              <a:t>42</a:t>
            </a:fld>
            <a:endParaRPr lang="en-US"/>
          </a:p>
        </p:txBody>
      </p:sp>
    </p:spTree>
    <p:extLst>
      <p:ext uri="{BB962C8B-B14F-4D97-AF65-F5344CB8AC3E}">
        <p14:creationId xmlns:p14="http://schemas.microsoft.com/office/powerpoint/2010/main" val="520472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Why do People with Disabilities need and want to learn about sexuality and intimacy?"/>
          <p:cNvSpPr txBox="1">
            <a:spLocks noGrp="1"/>
          </p:cNvSpPr>
          <p:nvPr>
            <p:ph type="title"/>
          </p:nvPr>
        </p:nvSpPr>
        <p:spPr>
          <a:prstGeom prst="rect">
            <a:avLst/>
          </a:prstGeom>
        </p:spPr>
        <p:txBody>
          <a:bodyPr>
            <a:normAutofit/>
          </a:bodyPr>
          <a:lstStyle>
            <a:lvl1pPr marL="457200" indent="-457200">
              <a:lnSpc>
                <a:spcPct val="90000"/>
              </a:lnSpc>
              <a:spcBef>
                <a:spcPts val="4000"/>
              </a:spcBef>
              <a:buSzPct val="50000"/>
              <a:buBlip>
                <a:blip r:embed="rId3"/>
              </a:buBlip>
              <a:defRPr sz="3600">
                <a:latin typeface="Times New Roman"/>
                <a:ea typeface="Times New Roman"/>
                <a:cs typeface="Times New Roman"/>
                <a:sym typeface="Times New Roman"/>
              </a:defRPr>
            </a:lvl1pPr>
          </a:lstStyle>
          <a:p>
            <a:r>
              <a:rPr lang="en-US" b="1" dirty="0">
                <a:latin typeface="+mj-lt"/>
              </a:rPr>
              <a:t>Terri </a:t>
            </a:r>
            <a:r>
              <a:rPr lang="en-US" b="1" dirty="0" err="1">
                <a:latin typeface="+mj-lt"/>
              </a:rPr>
              <a:t>Cowenhouven</a:t>
            </a:r>
            <a:endParaRPr b="1" dirty="0">
              <a:latin typeface="+mj-lt"/>
            </a:endParaRPr>
          </a:p>
        </p:txBody>
      </p:sp>
      <p:sp>
        <p:nvSpPr>
          <p:cNvPr id="278" name="&quot;So we can learn to have healthy relationships…"/>
          <p:cNvSpPr txBox="1">
            <a:spLocks noGrp="1"/>
          </p:cNvSpPr>
          <p:nvPr>
            <p:ph idx="1"/>
          </p:nvPr>
        </p:nvSpPr>
        <p:spPr>
          <a:prstGeom prst="rect">
            <a:avLst/>
          </a:prstGeom>
        </p:spPr>
        <p:txBody>
          <a:bodyPr vert="horz" lIns="410766" tIns="410766" rIns="410766" bIns="410766" rtlCol="0">
            <a:noAutofit/>
          </a:bodyPr>
          <a:lstStyle/>
          <a:p>
            <a:pPr>
              <a:buNone/>
            </a:pPr>
            <a:r>
              <a:rPr lang="en-US" dirty="0"/>
              <a:t>The 4 P’s-</a:t>
            </a:r>
          </a:p>
          <a:p>
            <a:pPr lvl="1"/>
            <a:r>
              <a:rPr lang="en-US" dirty="0"/>
              <a:t>Permission</a:t>
            </a:r>
          </a:p>
          <a:p>
            <a:pPr lvl="1"/>
            <a:r>
              <a:rPr lang="en-US" dirty="0"/>
              <a:t>Privacy</a:t>
            </a:r>
          </a:p>
          <a:p>
            <a:pPr lvl="1"/>
            <a:r>
              <a:rPr lang="en-US" dirty="0"/>
              <a:t>Pleasure</a:t>
            </a:r>
          </a:p>
          <a:p>
            <a:pPr lvl="1"/>
            <a:r>
              <a:rPr lang="en-US" dirty="0"/>
              <a:t>Protection</a:t>
            </a:r>
          </a:p>
        </p:txBody>
      </p:sp>
      <p:sp>
        <p:nvSpPr>
          <p:cNvPr id="2" name="Slide Number Placeholder 1"/>
          <p:cNvSpPr>
            <a:spLocks noGrp="1"/>
          </p:cNvSpPr>
          <p:nvPr>
            <p:ph type="sldNum" sz="quarter" idx="12"/>
          </p:nvPr>
        </p:nvSpPr>
        <p:spPr/>
        <p:txBody>
          <a:bodyPr/>
          <a:lstStyle/>
          <a:p>
            <a:fld id="{F71ECBEC-498F-4D11-87C7-168C52E29B7C}" type="slidenum">
              <a:rPr lang="en-US" smtClean="0"/>
              <a:t>43</a:t>
            </a:fld>
            <a:endParaRPr lang="en-US"/>
          </a:p>
        </p:txBody>
      </p:sp>
      <p:pic>
        <p:nvPicPr>
          <p:cNvPr id="3" name="Picture 2"/>
          <p:cNvPicPr>
            <a:picLocks noChangeAspect="1"/>
          </p:cNvPicPr>
          <p:nvPr/>
        </p:nvPicPr>
        <p:blipFill>
          <a:blip r:embed="rId4"/>
          <a:stretch>
            <a:fillRect/>
          </a:stretch>
        </p:blipFill>
        <p:spPr>
          <a:xfrm>
            <a:off x="2793747" y="4616260"/>
            <a:ext cx="4452261" cy="2018893"/>
          </a:xfrm>
          <a:prstGeom prst="rect">
            <a:avLst/>
          </a:prstGeom>
        </p:spPr>
      </p:pic>
      <p:pic>
        <p:nvPicPr>
          <p:cNvPr id="4" name="Picture 3"/>
          <p:cNvPicPr>
            <a:picLocks noChangeAspect="1"/>
          </p:cNvPicPr>
          <p:nvPr/>
        </p:nvPicPr>
        <p:blipFill>
          <a:blip r:embed="rId5"/>
          <a:stretch>
            <a:fillRect/>
          </a:stretch>
        </p:blipFill>
        <p:spPr>
          <a:xfrm>
            <a:off x="6178732" y="1235075"/>
            <a:ext cx="2134552" cy="3198623"/>
          </a:xfrm>
          <a:prstGeom prst="rect">
            <a:avLst/>
          </a:prstGeom>
        </p:spPr>
      </p:pic>
    </p:spTree>
    <p:extLst>
      <p:ext uri="{BB962C8B-B14F-4D97-AF65-F5344CB8AC3E}">
        <p14:creationId xmlns:p14="http://schemas.microsoft.com/office/powerpoint/2010/main" val="17147956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t>Teaching Strategies</a:t>
            </a:r>
          </a:p>
        </p:txBody>
      </p:sp>
      <p:sp>
        <p:nvSpPr>
          <p:cNvPr id="3" name="Content Placeholder 2"/>
          <p:cNvSpPr>
            <a:spLocks noGrp="1"/>
          </p:cNvSpPr>
          <p:nvPr>
            <p:ph idx="1"/>
          </p:nvPr>
        </p:nvSpPr>
        <p:spPr>
          <a:xfrm>
            <a:off x="457200" y="1219200"/>
            <a:ext cx="4800600" cy="5257800"/>
          </a:xfrm>
        </p:spPr>
        <p:txBody>
          <a:bodyPr>
            <a:normAutofit/>
          </a:bodyPr>
          <a:lstStyle/>
          <a:p>
            <a:r>
              <a:rPr lang="en-US" dirty="0"/>
              <a:t>Small groups</a:t>
            </a:r>
          </a:p>
          <a:p>
            <a:r>
              <a:rPr lang="en-US" dirty="0"/>
              <a:t>Caregiver participation</a:t>
            </a:r>
          </a:p>
          <a:p>
            <a:r>
              <a:rPr lang="en-US" dirty="0"/>
              <a:t>Multi-modal learning</a:t>
            </a:r>
          </a:p>
          <a:p>
            <a:r>
              <a:rPr lang="en-US" dirty="0"/>
              <a:t>Slower pace</a:t>
            </a:r>
          </a:p>
          <a:p>
            <a:pPr lvl="1">
              <a:buFont typeface="Courier New" panose="02070309020205020404" pitchFamily="49" charset="0"/>
              <a:buChar char="o"/>
            </a:pPr>
            <a:r>
              <a:rPr lang="en-US" sz="3200" dirty="0"/>
              <a:t>More opportunity for practice</a:t>
            </a:r>
          </a:p>
          <a:p>
            <a:r>
              <a:rPr lang="en-US" dirty="0"/>
              <a:t>Repetition</a:t>
            </a:r>
          </a:p>
          <a:p>
            <a:r>
              <a:rPr lang="en-US" dirty="0"/>
              <a:t>Teachable moments</a:t>
            </a:r>
          </a:p>
          <a:p>
            <a:endParaRPr lang="en-US" dirty="0"/>
          </a:p>
        </p:txBody>
      </p:sp>
      <p:pic>
        <p:nvPicPr>
          <p:cNvPr id="11" name="Picture 4" descr="http://www.aapcpublishing.net/Portals/0/SmithCart/Images/997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0558" y="4038600"/>
            <a:ext cx="1752600" cy="2362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 descr="http://www.5pointscale.com/997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0558" y="1421102"/>
            <a:ext cx="1805460" cy="2347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F71ECBEC-498F-4D11-87C7-168C52E29B7C}" type="slidenum">
              <a:rPr lang="en-US" smtClean="0"/>
              <a:t>44</a:t>
            </a:fld>
            <a:endParaRPr lang="en-US"/>
          </a:p>
        </p:txBody>
      </p:sp>
    </p:spTree>
    <p:extLst>
      <p:ext uri="{BB962C8B-B14F-4D97-AF65-F5344CB8AC3E}">
        <p14:creationId xmlns:p14="http://schemas.microsoft.com/office/powerpoint/2010/main" val="646480294"/>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a:extLst>
              <a:ext uri="{FF2B5EF4-FFF2-40B4-BE49-F238E27FC236}">
                <a16:creationId xmlns:a16="http://schemas.microsoft.com/office/drawing/2014/main" id="{2DF4D18D-3A5B-4492-BB0C-A536F8C42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00200"/>
            <a:ext cx="1725613"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7893" name="Picture 5">
            <a:extLst>
              <a:ext uri="{FF2B5EF4-FFF2-40B4-BE49-F238E27FC236}">
                <a16:creationId xmlns:a16="http://schemas.microsoft.com/office/drawing/2014/main" id="{FB355028-E64D-47FF-A047-38CED320A7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600200"/>
            <a:ext cx="1684338"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a:extLst>
              <a:ext uri="{FF2B5EF4-FFF2-40B4-BE49-F238E27FC236}">
                <a16:creationId xmlns:a16="http://schemas.microsoft.com/office/drawing/2014/main" id="{122E1B5B-2BEB-45B6-B90B-1148CEA48C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600200"/>
            <a:ext cx="1757363" cy="1905000"/>
          </a:xfrm>
          <a:prstGeom prst="rect">
            <a:avLst/>
          </a:prstGeom>
          <a:noFill/>
          <a:extLst>
            <a:ext uri="{909E8E84-426E-40DD-AFC4-6F175D3DCCD1}">
              <a14:hiddenFill xmlns:a14="http://schemas.microsoft.com/office/drawing/2010/main">
                <a:solidFill>
                  <a:srgbClr val="FFFFFF"/>
                </a:solidFill>
              </a14:hiddenFill>
            </a:ext>
          </a:extLst>
        </p:spPr>
      </p:pic>
      <p:sp>
        <p:nvSpPr>
          <p:cNvPr id="37895" name="Text Box 7">
            <a:extLst>
              <a:ext uri="{FF2B5EF4-FFF2-40B4-BE49-F238E27FC236}">
                <a16:creationId xmlns:a16="http://schemas.microsoft.com/office/drawing/2014/main" id="{ED5E54EA-9F4C-4275-B0A8-BDDE588AC7D0}"/>
              </a:ext>
            </a:extLst>
          </p:cNvPr>
          <p:cNvSpPr txBox="1">
            <a:spLocks noChangeArrowheads="1"/>
          </p:cNvSpPr>
          <p:nvPr/>
        </p:nvSpPr>
        <p:spPr bwMode="auto">
          <a:xfrm>
            <a:off x="3061137" y="636657"/>
            <a:ext cx="30217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4000" b="1" dirty="0">
                <a:latin typeface="Times New Roman" panose="02020603050405020304" pitchFamily="18" charset="0"/>
                <a:cs typeface="Times New Roman" panose="02020603050405020304" pitchFamily="18" charset="0"/>
              </a:rPr>
              <a:t>Safe Touches</a:t>
            </a:r>
          </a:p>
        </p:txBody>
      </p:sp>
      <p:pic>
        <p:nvPicPr>
          <p:cNvPr id="37896" name="Picture 8">
            <a:extLst>
              <a:ext uri="{FF2B5EF4-FFF2-40B4-BE49-F238E27FC236}">
                <a16:creationId xmlns:a16="http://schemas.microsoft.com/office/drawing/2014/main" id="{4586E764-7F41-42F7-8EF5-45CA18F2B7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4114800"/>
            <a:ext cx="170656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descr="PINC logo">
            <a:extLst>
              <a:ext uri="{FF2B5EF4-FFF2-40B4-BE49-F238E27FC236}">
                <a16:creationId xmlns:a16="http://schemas.microsoft.com/office/drawing/2014/main" id="{BE951F79-BB12-4B2D-B060-5218CA54C04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67468" y="5317514"/>
            <a:ext cx="3676532" cy="15404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ext Box 4">
            <a:extLst>
              <a:ext uri="{FF2B5EF4-FFF2-40B4-BE49-F238E27FC236}">
                <a16:creationId xmlns:a16="http://schemas.microsoft.com/office/drawing/2014/main" id="{C265443A-D603-45D2-8384-C1A52A3563A0}"/>
              </a:ext>
            </a:extLst>
          </p:cNvPr>
          <p:cNvSpPr txBox="1">
            <a:spLocks noChangeArrowheads="1"/>
          </p:cNvSpPr>
          <p:nvPr/>
        </p:nvSpPr>
        <p:spPr bwMode="auto">
          <a:xfrm>
            <a:off x="3121232" y="686227"/>
            <a:ext cx="325018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dirty="0">
                <a:latin typeface="+mj-lt"/>
              </a:rPr>
              <a:t>Unsafe Touches</a:t>
            </a:r>
          </a:p>
        </p:txBody>
      </p:sp>
      <p:pic>
        <p:nvPicPr>
          <p:cNvPr id="38918" name="Picture 6">
            <a:extLst>
              <a:ext uri="{FF2B5EF4-FFF2-40B4-BE49-F238E27FC236}">
                <a16:creationId xmlns:a16="http://schemas.microsoft.com/office/drawing/2014/main" id="{B30371F7-8E69-4016-A240-81506F41D2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600200"/>
            <a:ext cx="16891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919" name="Picture 7">
            <a:extLst>
              <a:ext uri="{FF2B5EF4-FFF2-40B4-BE49-F238E27FC236}">
                <a16:creationId xmlns:a16="http://schemas.microsoft.com/office/drawing/2014/main" id="{F15D4A57-D12D-4E5B-8A6A-7315D6268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563" y="1600200"/>
            <a:ext cx="1646237"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8920" name="Picture 8">
            <a:extLst>
              <a:ext uri="{FF2B5EF4-FFF2-40B4-BE49-F238E27FC236}">
                <a16:creationId xmlns:a16="http://schemas.microsoft.com/office/drawing/2014/main" id="{2B9F5867-E9A4-43C6-82BD-498FC7242C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886200"/>
            <a:ext cx="2133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PINC logo">
            <a:extLst>
              <a:ext uri="{FF2B5EF4-FFF2-40B4-BE49-F238E27FC236}">
                <a16:creationId xmlns:a16="http://schemas.microsoft.com/office/drawing/2014/main" id="{91A82D79-CEDC-4B5D-803F-82EDAC421E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9376" y="4677508"/>
            <a:ext cx="4364624" cy="21582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a:extLst>
              <a:ext uri="{FF2B5EF4-FFF2-40B4-BE49-F238E27FC236}">
                <a16:creationId xmlns:a16="http://schemas.microsoft.com/office/drawing/2014/main" id="{BECA2A3D-E703-4827-908C-C1FC0919E2A2}"/>
              </a:ext>
            </a:extLst>
          </p:cNvPr>
          <p:cNvSpPr txBox="1">
            <a:spLocks noChangeArrowheads="1"/>
          </p:cNvSpPr>
          <p:nvPr/>
        </p:nvSpPr>
        <p:spPr bwMode="auto">
          <a:xfrm>
            <a:off x="2499183" y="590728"/>
            <a:ext cx="39170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dirty="0">
                <a:latin typeface="+mj-lt"/>
              </a:rPr>
              <a:t>Confusing Touches</a:t>
            </a:r>
          </a:p>
        </p:txBody>
      </p:sp>
      <p:sp>
        <p:nvSpPr>
          <p:cNvPr id="7171" name="Text Box 3">
            <a:extLst>
              <a:ext uri="{FF2B5EF4-FFF2-40B4-BE49-F238E27FC236}">
                <a16:creationId xmlns:a16="http://schemas.microsoft.com/office/drawing/2014/main" id="{3FE9B3EF-B0B5-40B9-9060-1D2AA356C24A}"/>
              </a:ext>
            </a:extLst>
          </p:cNvPr>
          <p:cNvSpPr txBox="1">
            <a:spLocks noChangeArrowheads="1"/>
          </p:cNvSpPr>
          <p:nvPr/>
        </p:nvSpPr>
        <p:spPr bwMode="auto">
          <a:xfrm>
            <a:off x="3276600" y="3473450"/>
            <a:ext cx="4572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i="1"/>
              <a:t>What does uncomfortable mean?</a:t>
            </a:r>
            <a:r>
              <a:rPr lang="en-US" altLang="en-US" sz="2800"/>
              <a:t> </a:t>
            </a:r>
          </a:p>
        </p:txBody>
      </p:sp>
      <p:sp>
        <p:nvSpPr>
          <p:cNvPr id="7176" name="Text Box 8">
            <a:extLst>
              <a:ext uri="{FF2B5EF4-FFF2-40B4-BE49-F238E27FC236}">
                <a16:creationId xmlns:a16="http://schemas.microsoft.com/office/drawing/2014/main" id="{96F9B2A9-4B8F-437E-8426-8540FD4B3848}"/>
              </a:ext>
            </a:extLst>
          </p:cNvPr>
          <p:cNvSpPr txBox="1">
            <a:spLocks noChangeArrowheads="1"/>
          </p:cNvSpPr>
          <p:nvPr/>
        </p:nvSpPr>
        <p:spPr bwMode="auto">
          <a:xfrm>
            <a:off x="914400" y="1600200"/>
            <a:ext cx="70866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Sometimes touches make you feel good and other times the same touch can make you feel uncomfortable.</a:t>
            </a:r>
          </a:p>
        </p:txBody>
      </p:sp>
      <p:pic>
        <p:nvPicPr>
          <p:cNvPr id="7177" name="Picture 9">
            <a:extLst>
              <a:ext uri="{FF2B5EF4-FFF2-40B4-BE49-F238E27FC236}">
                <a16:creationId xmlns:a16="http://schemas.microsoft.com/office/drawing/2014/main" id="{CDD13B3B-93DF-4EBF-9B2A-99636DE4F9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518"/>
          <a:stretch>
            <a:fillRect/>
          </a:stretch>
        </p:blipFill>
        <p:spPr bwMode="auto">
          <a:xfrm>
            <a:off x="990600" y="3505200"/>
            <a:ext cx="18669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PINC logo">
            <a:extLst>
              <a:ext uri="{FF2B5EF4-FFF2-40B4-BE49-F238E27FC236}">
                <a16:creationId xmlns:a16="http://schemas.microsoft.com/office/drawing/2014/main" id="{686A960D-0683-4D16-B963-4DCEC67EDC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5145882"/>
            <a:ext cx="3733799" cy="16763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Multi-Modal Learning</a:t>
            </a:r>
          </a:p>
        </p:txBody>
      </p:sp>
      <p:sp>
        <p:nvSpPr>
          <p:cNvPr id="3" name="Content Placeholder 2"/>
          <p:cNvSpPr>
            <a:spLocks noGrp="1"/>
          </p:cNvSpPr>
          <p:nvPr>
            <p:ph idx="1"/>
          </p:nvPr>
        </p:nvSpPr>
        <p:spPr/>
        <p:txBody>
          <a:bodyPr>
            <a:normAutofit lnSpcReduction="10000"/>
          </a:bodyPr>
          <a:lstStyle/>
          <a:p>
            <a:pPr lvl="1">
              <a:buFont typeface="Arial" panose="020B0604020202020204" pitchFamily="34" charset="0"/>
              <a:buChar char="•"/>
            </a:pPr>
            <a:r>
              <a:rPr lang="en-US" sz="3200" dirty="0"/>
              <a:t>Visual aids</a:t>
            </a:r>
          </a:p>
          <a:p>
            <a:pPr lvl="1">
              <a:buFont typeface="Arial" panose="020B0604020202020204" pitchFamily="34" charset="0"/>
              <a:buChar char="•"/>
            </a:pPr>
            <a:r>
              <a:rPr lang="en-US" sz="3200" dirty="0"/>
              <a:t>Hands-on activities</a:t>
            </a:r>
          </a:p>
          <a:p>
            <a:pPr lvl="1">
              <a:buFont typeface="Arial" panose="020B0604020202020204" pitchFamily="34" charset="0"/>
              <a:buChar char="•"/>
            </a:pPr>
            <a:r>
              <a:rPr lang="en-US" sz="3200" dirty="0"/>
              <a:t>Role plays</a:t>
            </a:r>
          </a:p>
          <a:p>
            <a:pPr lvl="1">
              <a:buFont typeface="Arial" panose="020B0604020202020204" pitchFamily="34" charset="0"/>
              <a:buChar char="•"/>
            </a:pPr>
            <a:r>
              <a:rPr lang="en-US" sz="3200" dirty="0"/>
              <a:t>Social Behavior Mapping</a:t>
            </a:r>
          </a:p>
          <a:p>
            <a:pPr lvl="1">
              <a:buFont typeface="Arial" panose="020B0604020202020204" pitchFamily="34" charset="0"/>
              <a:buChar char="•"/>
            </a:pPr>
            <a:r>
              <a:rPr lang="en-US" sz="3200" dirty="0"/>
              <a:t>Question Box</a:t>
            </a:r>
          </a:p>
          <a:p>
            <a:pPr lvl="1">
              <a:buFont typeface="Arial" panose="020B0604020202020204" pitchFamily="34" charset="0"/>
              <a:buChar char="•"/>
            </a:pPr>
            <a:r>
              <a:rPr lang="en-US" sz="3200" dirty="0"/>
              <a:t>Modeling concepts of consent and bodily autonomy</a:t>
            </a:r>
            <a:endParaRPr lang="en-US" sz="2800" dirty="0"/>
          </a:p>
          <a:p>
            <a:pPr lvl="1">
              <a:buFont typeface="Arial" panose="020B0604020202020204" pitchFamily="34" charset="0"/>
              <a:buChar char="•"/>
            </a:pPr>
            <a:r>
              <a:rPr lang="en-US" sz="3200" dirty="0"/>
              <a:t>Discussion</a:t>
            </a:r>
          </a:p>
        </p:txBody>
      </p:sp>
      <p:pic>
        <p:nvPicPr>
          <p:cNvPr id="4" name="Picture 3"/>
          <p:cNvPicPr>
            <a:picLocks noChangeAspect="1"/>
          </p:cNvPicPr>
          <p:nvPr/>
        </p:nvPicPr>
        <p:blipFill>
          <a:blip r:embed="rId3"/>
          <a:stretch>
            <a:fillRect/>
          </a:stretch>
        </p:blipFill>
        <p:spPr>
          <a:xfrm rot="683202">
            <a:off x="6057541" y="1514186"/>
            <a:ext cx="2617663" cy="1963247"/>
          </a:xfrm>
          <a:prstGeom prst="rect">
            <a:avLst/>
          </a:prstGeom>
        </p:spPr>
      </p:pic>
      <p:sp>
        <p:nvSpPr>
          <p:cNvPr id="5" name="Slide Number Placeholder 4"/>
          <p:cNvSpPr>
            <a:spLocks noGrp="1"/>
          </p:cNvSpPr>
          <p:nvPr>
            <p:ph type="sldNum" sz="quarter" idx="12"/>
          </p:nvPr>
        </p:nvSpPr>
        <p:spPr/>
        <p:txBody>
          <a:bodyPr/>
          <a:lstStyle/>
          <a:p>
            <a:fld id="{F71ECBEC-498F-4D11-87C7-168C52E29B7C}" type="slidenum">
              <a:rPr lang="en-US" smtClean="0"/>
              <a:t>48</a:t>
            </a:fld>
            <a:endParaRPr lang="en-US"/>
          </a:p>
        </p:txBody>
      </p:sp>
    </p:spTree>
    <p:extLst>
      <p:ext uri="{BB962C8B-B14F-4D97-AF65-F5344CB8AC3E}">
        <p14:creationId xmlns:p14="http://schemas.microsoft.com/office/powerpoint/2010/main" val="23032481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Decision Making Skills</a:t>
            </a:r>
          </a:p>
        </p:txBody>
      </p:sp>
      <p:sp>
        <p:nvSpPr>
          <p:cNvPr id="3" name="Content Placeholder 2"/>
          <p:cNvSpPr>
            <a:spLocks noGrp="1"/>
          </p:cNvSpPr>
          <p:nvPr>
            <p:ph idx="1"/>
          </p:nvPr>
        </p:nvSpPr>
        <p:spPr/>
        <p:txBody>
          <a:bodyPr/>
          <a:lstStyle/>
          <a:p>
            <a:r>
              <a:rPr lang="en-US" dirty="0"/>
              <a:t>Decision Trees</a:t>
            </a:r>
          </a:p>
          <a:p>
            <a:r>
              <a:rPr lang="en-US" dirty="0"/>
              <a:t>Social Behavior Maps</a:t>
            </a:r>
          </a:p>
          <a:p>
            <a:r>
              <a:rPr lang="en-US" dirty="0"/>
              <a:t>Flow Charts</a:t>
            </a:r>
          </a:p>
        </p:txBody>
      </p:sp>
      <p:sp>
        <p:nvSpPr>
          <p:cNvPr id="6" name="Slide Number Placeholder 5"/>
          <p:cNvSpPr>
            <a:spLocks noGrp="1"/>
          </p:cNvSpPr>
          <p:nvPr>
            <p:ph type="sldNum" sz="quarter" idx="12"/>
          </p:nvPr>
        </p:nvSpPr>
        <p:spPr/>
        <p:txBody>
          <a:bodyPr/>
          <a:lstStyle/>
          <a:p>
            <a:fld id="{F71ECBEC-498F-4D11-87C7-168C52E29B7C}" type="slidenum">
              <a:rPr lang="en-US" smtClean="0"/>
              <a:t>49</a:t>
            </a:fld>
            <a:endParaRPr lang="en-US"/>
          </a:p>
        </p:txBody>
      </p:sp>
      <p:pic>
        <p:nvPicPr>
          <p:cNvPr id="7" name="Picture 6"/>
          <p:cNvPicPr>
            <a:picLocks noChangeAspect="1"/>
          </p:cNvPicPr>
          <p:nvPr/>
        </p:nvPicPr>
        <p:blipFill>
          <a:blip r:embed="rId3"/>
          <a:stretch>
            <a:fillRect/>
          </a:stretch>
        </p:blipFill>
        <p:spPr>
          <a:xfrm>
            <a:off x="4767943" y="1328345"/>
            <a:ext cx="3918857" cy="5069672"/>
          </a:xfrm>
          <a:prstGeom prst="rect">
            <a:avLst/>
          </a:prstGeom>
        </p:spPr>
      </p:pic>
    </p:spTree>
    <p:extLst>
      <p:ext uri="{BB962C8B-B14F-4D97-AF65-F5344CB8AC3E}">
        <p14:creationId xmlns:p14="http://schemas.microsoft.com/office/powerpoint/2010/main" val="580275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Impacts Everyone</a:t>
            </a:r>
          </a:p>
        </p:txBody>
      </p:sp>
      <p:pic>
        <p:nvPicPr>
          <p:cNvPr id="4" name="Content Placeholder 3"/>
          <p:cNvPicPr>
            <a:picLocks noGrp="1" noChangeAspect="1"/>
          </p:cNvPicPr>
          <p:nvPr>
            <p:ph idx="1"/>
          </p:nvPr>
        </p:nvPicPr>
        <p:blipFill>
          <a:blip r:embed="rId3"/>
          <a:stretch>
            <a:fillRect/>
          </a:stretch>
        </p:blipFill>
        <p:spPr>
          <a:xfrm>
            <a:off x="5867400" y="1417638"/>
            <a:ext cx="3022719" cy="2163763"/>
          </a:xfrm>
          <a:prstGeom prst="rect">
            <a:avLst/>
          </a:prstGeom>
        </p:spPr>
      </p:pic>
      <p:sp>
        <p:nvSpPr>
          <p:cNvPr id="5" name="TextBox 4"/>
          <p:cNvSpPr txBox="1"/>
          <p:nvPr/>
        </p:nvSpPr>
        <p:spPr>
          <a:xfrm>
            <a:off x="453188" y="1417638"/>
            <a:ext cx="4957011" cy="4672048"/>
          </a:xfrm>
          <a:prstGeom prst="rect">
            <a:avLst/>
          </a:prstGeom>
          <a:noFill/>
        </p:spPr>
        <p:txBody>
          <a:bodyPr wrap="square" rtlCol="0">
            <a:spAutoFit/>
          </a:bodyPr>
          <a:lstStyle/>
          <a:p>
            <a:pPr marL="342900" lvl="0" indent="-342900" fontAlgn="base">
              <a:spcBef>
                <a:spcPct val="20000"/>
              </a:spcBef>
              <a:buFont typeface="Arial" pitchFamily="34" charset="0"/>
              <a:buChar char="•"/>
            </a:pPr>
            <a:r>
              <a:rPr lang="en-US" sz="2400">
                <a:solidFill>
                  <a:prstClr val="black"/>
                </a:solidFill>
                <a:latin typeface="Times New Roman" panose="02020603050405020304" pitchFamily="18" charset="0"/>
              </a:rPr>
              <a:t>1 out of every 6 American </a:t>
            </a:r>
            <a:r>
              <a:rPr lang="en-US" sz="2400" b="1">
                <a:solidFill>
                  <a:prstClr val="black"/>
                </a:solidFill>
                <a:latin typeface="Times New Roman" panose="02020603050405020304" pitchFamily="18" charset="0"/>
              </a:rPr>
              <a:t>women</a:t>
            </a:r>
            <a:r>
              <a:rPr lang="en-US" sz="2400">
                <a:solidFill>
                  <a:prstClr val="black"/>
                </a:solidFill>
                <a:latin typeface="Times New Roman" panose="02020603050405020304" pitchFamily="18" charset="0"/>
              </a:rPr>
              <a:t> has been the victim of an attempted or completed rape in her lifetime</a:t>
            </a:r>
          </a:p>
          <a:p>
            <a:pPr marL="342900" lvl="0" indent="-342900" fontAlgn="base">
              <a:spcBef>
                <a:spcPct val="20000"/>
              </a:spcBef>
              <a:buFont typeface="Arial" pitchFamily="34" charset="0"/>
              <a:buChar char="•"/>
            </a:pPr>
            <a:r>
              <a:rPr lang="en-US" sz="2400">
                <a:solidFill>
                  <a:prstClr val="black"/>
                </a:solidFill>
                <a:latin typeface="Times New Roman" panose="02020603050405020304" pitchFamily="18" charset="0"/>
              </a:rPr>
              <a:t>About 3% of American </a:t>
            </a:r>
            <a:r>
              <a:rPr lang="en-US" sz="2400" b="1">
                <a:solidFill>
                  <a:prstClr val="black"/>
                </a:solidFill>
                <a:latin typeface="Times New Roman" panose="02020603050405020304" pitchFamily="18" charset="0"/>
              </a:rPr>
              <a:t>men</a:t>
            </a:r>
            <a:r>
              <a:rPr lang="en-US" sz="2400">
                <a:solidFill>
                  <a:prstClr val="black"/>
                </a:solidFill>
                <a:latin typeface="Times New Roman" panose="02020603050405020304" pitchFamily="18" charset="0"/>
              </a:rPr>
              <a:t>—or 1 in 33—have experienced an attempted or completed rape in their lifetime</a:t>
            </a:r>
          </a:p>
          <a:p>
            <a:pPr marL="342900" lvl="0" indent="-342900" fontAlgn="base">
              <a:spcBef>
                <a:spcPct val="20000"/>
              </a:spcBef>
              <a:buFont typeface="Arial" pitchFamily="34" charset="0"/>
              <a:buChar char="•"/>
            </a:pPr>
            <a:r>
              <a:rPr lang="en-US" sz="2400">
                <a:solidFill>
                  <a:prstClr val="black"/>
                </a:solidFill>
                <a:latin typeface="Times New Roman" panose="02020603050405020304" pitchFamily="18" charset="0"/>
              </a:rPr>
              <a:t>From 2009-2013, CPS agencies substantiated, or found strong evidence to indicate that, 63,000 children a year were victims of sexual abuse</a:t>
            </a:r>
          </a:p>
        </p:txBody>
      </p:sp>
      <p:pic>
        <p:nvPicPr>
          <p:cNvPr id="2050" name="Picture 2" descr="Circle graph illustrating the statistic: &quot;Of all victims under 18, 2 out of 3 are ages 12-17.&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3953081"/>
            <a:ext cx="3022719" cy="234764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lide Number Placeholder 2"/>
          <p:cNvSpPr>
            <a:spLocks noGrp="1"/>
          </p:cNvSpPr>
          <p:nvPr>
            <p:ph type="sldNum" sz="quarter" idx="12"/>
          </p:nvPr>
        </p:nvSpPr>
        <p:spPr/>
        <p:txBody>
          <a:bodyPr/>
          <a:lstStyle/>
          <a:p>
            <a:fld id="{F71ECBEC-498F-4D11-87C7-168C52E29B7C}" type="slidenum">
              <a:rPr lang="en-US" smtClean="0"/>
              <a:t>5</a:t>
            </a:fld>
            <a:endParaRPr lang="en-US"/>
          </a:p>
        </p:txBody>
      </p:sp>
    </p:spTree>
    <p:extLst>
      <p:ext uri="{BB962C8B-B14F-4D97-AF65-F5344CB8AC3E}">
        <p14:creationId xmlns:p14="http://schemas.microsoft.com/office/powerpoint/2010/main" val="17988081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15000" y="6172200"/>
            <a:ext cx="3124200" cy="646331"/>
          </a:xfrm>
          <a:prstGeom prst="rect">
            <a:avLst/>
          </a:prstGeom>
          <a:noFill/>
        </p:spPr>
        <p:txBody>
          <a:bodyPr wrap="square" rtlCol="0">
            <a:spAutoFit/>
          </a:bodyPr>
          <a:lstStyle/>
          <a:p>
            <a:r>
              <a:rPr lang="en-US" b="1" dirty="0"/>
              <a:t>Garcia Winner, M. (2007) Social Behavior Mapping</a:t>
            </a:r>
            <a:endParaRPr lang="en-US" dirty="0"/>
          </a:p>
        </p:txBody>
      </p:sp>
      <p:pic>
        <p:nvPicPr>
          <p:cNvPr id="4" name="Picture 3"/>
          <p:cNvPicPr>
            <a:picLocks noChangeAspect="1"/>
          </p:cNvPicPr>
          <p:nvPr/>
        </p:nvPicPr>
        <p:blipFill rotWithShape="1">
          <a:blip r:embed="rId3"/>
          <a:srcRect t="2287"/>
          <a:stretch/>
        </p:blipFill>
        <p:spPr>
          <a:xfrm>
            <a:off x="270090" y="132459"/>
            <a:ext cx="5047689" cy="6725541"/>
          </a:xfrm>
          <a:prstGeom prst="rect">
            <a:avLst/>
          </a:prstGeom>
        </p:spPr>
      </p:pic>
    </p:spTree>
    <p:extLst>
      <p:ext uri="{BB962C8B-B14F-4D97-AF65-F5344CB8AC3E}">
        <p14:creationId xmlns:p14="http://schemas.microsoft.com/office/powerpoint/2010/main" val="36758913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15000" y="6172200"/>
            <a:ext cx="3124200" cy="646331"/>
          </a:xfrm>
          <a:prstGeom prst="rect">
            <a:avLst/>
          </a:prstGeom>
          <a:noFill/>
        </p:spPr>
        <p:txBody>
          <a:bodyPr wrap="square" rtlCol="0">
            <a:spAutoFit/>
          </a:bodyPr>
          <a:lstStyle/>
          <a:p>
            <a:r>
              <a:rPr lang="en-US" b="1" dirty="0"/>
              <a:t>Garcia Winner, M. (2007) Social Behavior Mapping</a:t>
            </a:r>
            <a:endParaRPr lang="en-US" dirty="0"/>
          </a:p>
        </p:txBody>
      </p:sp>
      <p:pic>
        <p:nvPicPr>
          <p:cNvPr id="4" name="Picture 3"/>
          <p:cNvPicPr>
            <a:picLocks noChangeAspect="1"/>
          </p:cNvPicPr>
          <p:nvPr/>
        </p:nvPicPr>
        <p:blipFill>
          <a:blip r:embed="rId2"/>
          <a:stretch>
            <a:fillRect/>
          </a:stretch>
        </p:blipFill>
        <p:spPr>
          <a:xfrm>
            <a:off x="169667" y="0"/>
            <a:ext cx="5053261" cy="6886875"/>
          </a:xfrm>
          <a:prstGeom prst="rect">
            <a:avLst/>
          </a:prstGeom>
        </p:spPr>
      </p:pic>
    </p:spTree>
    <p:extLst>
      <p:ext uri="{BB962C8B-B14F-4D97-AF65-F5344CB8AC3E}">
        <p14:creationId xmlns:p14="http://schemas.microsoft.com/office/powerpoint/2010/main" val="25450170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Circles of Social Relationships</a:t>
            </a:r>
          </a:p>
        </p:txBody>
      </p:sp>
      <p:pic>
        <p:nvPicPr>
          <p:cNvPr id="4" name="Content Placeholder 3"/>
          <p:cNvPicPr>
            <a:picLocks noGrp="1" noChangeAspect="1"/>
          </p:cNvPicPr>
          <p:nvPr>
            <p:ph idx="1"/>
          </p:nvPr>
        </p:nvPicPr>
        <p:blipFill>
          <a:blip r:embed="rId3"/>
          <a:stretch>
            <a:fillRect/>
          </a:stretch>
        </p:blipFill>
        <p:spPr>
          <a:xfrm>
            <a:off x="218314" y="1524000"/>
            <a:ext cx="3815131" cy="4449763"/>
          </a:xfrm>
          <a:prstGeom prst="rect">
            <a:avLst/>
          </a:prstGeom>
        </p:spPr>
      </p:pic>
      <p:sp>
        <p:nvSpPr>
          <p:cNvPr id="5" name="Rectangle 4"/>
          <p:cNvSpPr/>
          <p:nvPr/>
        </p:nvSpPr>
        <p:spPr>
          <a:xfrm>
            <a:off x="4272331" y="1524000"/>
            <a:ext cx="4439322" cy="3416320"/>
          </a:xfrm>
          <a:prstGeom prst="rect">
            <a:avLst/>
          </a:prstGeom>
        </p:spPr>
        <p:txBody>
          <a:bodyPr wrap="square">
            <a:spAutoFit/>
          </a:bodyPr>
          <a:lstStyle/>
          <a:p>
            <a:pPr marL="342900" marR="0" lvl="0" indent="-342900">
              <a:buFont typeface="Arial" panose="020B0604020202020204" pitchFamily="34" charset="0"/>
              <a:buChar char="•"/>
            </a:pPr>
            <a:r>
              <a:rPr lang="en-US" sz="2400">
                <a:latin typeface="Cambria" panose="02040503050406030204" pitchFamily="18" charset="0"/>
                <a:ea typeface="MS Mincho" panose="02020609040205080304" pitchFamily="49" charset="-128"/>
                <a:cs typeface="Times New Roman" panose="02020603050405020304" pitchFamily="18" charset="0"/>
              </a:rPr>
              <a:t>Who would go in each of your circles? </a:t>
            </a:r>
          </a:p>
          <a:p>
            <a:pPr marL="342900" marR="0" indent="-342900">
              <a:buFont typeface="Arial" panose="020B0604020202020204" pitchFamily="34" charset="0"/>
              <a:buChar char="•"/>
            </a:pPr>
            <a:r>
              <a:rPr lang="en-US" sz="2400">
                <a:latin typeface="Cambria" panose="02040503050406030204" pitchFamily="18" charset="0"/>
                <a:ea typeface="MS Mincho" panose="02020609040205080304" pitchFamily="49" charset="-128"/>
                <a:cs typeface="Times New Roman" panose="02020603050405020304" pitchFamily="18" charset="0"/>
              </a:rPr>
              <a:t>Can people move from one circle to another?</a:t>
            </a:r>
          </a:p>
          <a:p>
            <a:pPr marL="342900" marR="0" lvl="0" indent="-342900">
              <a:buFont typeface="Arial" panose="020B0604020202020204" pitchFamily="34" charset="0"/>
              <a:buChar char="•"/>
            </a:pPr>
            <a:r>
              <a:rPr lang="en-US" sz="2400">
                <a:latin typeface="Cambria" panose="02040503050406030204" pitchFamily="18" charset="0"/>
                <a:ea typeface="MS Mincho" panose="02020609040205080304" pitchFamily="49" charset="-128"/>
                <a:cs typeface="Times New Roman" panose="02020603050405020304" pitchFamily="18" charset="0"/>
              </a:rPr>
              <a:t>How should you act and what could you do with the people in each circle?</a:t>
            </a:r>
          </a:p>
          <a:p>
            <a:pPr marL="342900" marR="0" lvl="0" indent="-342900">
              <a:buFont typeface="Arial" panose="020B0604020202020204" pitchFamily="34" charset="0"/>
              <a:buChar char="•"/>
            </a:pPr>
            <a:r>
              <a:rPr lang="en-US" sz="2400">
                <a:latin typeface="Cambria" panose="02040503050406030204" pitchFamily="18" charset="0"/>
                <a:ea typeface="MS Mincho" panose="02020609040205080304" pitchFamily="49" charset="-128"/>
                <a:cs typeface="Times New Roman" panose="02020603050405020304" pitchFamily="18" charset="0"/>
              </a:rPr>
              <a:t>In which circle do boyfriends/ girlfriends go? </a:t>
            </a:r>
          </a:p>
        </p:txBody>
      </p:sp>
      <p:sp>
        <p:nvSpPr>
          <p:cNvPr id="6" name="Text Box 12"/>
          <p:cNvSpPr txBox="1"/>
          <p:nvPr/>
        </p:nvSpPr>
        <p:spPr>
          <a:xfrm>
            <a:off x="4091692" y="5044311"/>
            <a:ext cx="2400300" cy="1371600"/>
          </a:xfrm>
          <a:prstGeom prst="rect">
            <a:avLst/>
          </a:prstGeom>
          <a:solidFill>
            <a:schemeClr val="accent6"/>
          </a:solid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solidFill>
                  <a:schemeClr val="tx1"/>
                </a:solidFill>
                <a:effectLst/>
                <a:ea typeface="MS Mincho" panose="02020609040205080304" pitchFamily="49" charset="-128"/>
                <a:cs typeface="Times New Roman" panose="02020603050405020304" pitchFamily="18" charset="0"/>
              </a:rPr>
              <a:t>Acquaintances, Neighbors, Community Helpers:</a:t>
            </a:r>
          </a:p>
          <a:p>
            <a:pPr marL="342900" marR="0" lvl="0" indent="-342900">
              <a:spcBef>
                <a:spcPts val="0"/>
              </a:spcBef>
              <a:spcAft>
                <a:spcPts val="0"/>
              </a:spcAft>
              <a:buFont typeface="Symbol" panose="05050102010706020507" pitchFamily="18" charset="2"/>
              <a:buChar char=""/>
            </a:pPr>
            <a:r>
              <a:rPr lang="en-US" sz="1200">
                <a:solidFill>
                  <a:schemeClr val="tx1"/>
                </a:solidFill>
                <a:effectLst/>
                <a:ea typeface="MS Mincho" panose="02020609040205080304" pitchFamily="49" charset="-128"/>
                <a:cs typeface="Times New Roman" panose="02020603050405020304" pitchFamily="18" charset="0"/>
              </a:rPr>
              <a:t>You may shake their hand or wave to them</a:t>
            </a:r>
          </a:p>
          <a:p>
            <a:pPr marL="342900" marR="0" lvl="0" indent="-342900">
              <a:spcBef>
                <a:spcPts val="0"/>
              </a:spcBef>
              <a:spcAft>
                <a:spcPts val="0"/>
              </a:spcAft>
              <a:buFont typeface="Symbol" panose="05050102010706020507" pitchFamily="18" charset="2"/>
              <a:buChar char=""/>
            </a:pPr>
            <a:r>
              <a:rPr lang="en-US" sz="1200">
                <a:solidFill>
                  <a:schemeClr val="tx1"/>
                </a:solidFill>
                <a:effectLst/>
                <a:ea typeface="MS Mincho" panose="02020609040205080304" pitchFamily="49" charset="-128"/>
                <a:cs typeface="Times New Roman" panose="02020603050405020304" pitchFamily="18" charset="0"/>
              </a:rPr>
              <a:t>Greet and say hello</a:t>
            </a:r>
          </a:p>
          <a:p>
            <a:pPr marL="342900" marR="0" lvl="0" indent="-342900">
              <a:spcBef>
                <a:spcPts val="0"/>
              </a:spcBef>
              <a:spcAft>
                <a:spcPts val="0"/>
              </a:spcAft>
              <a:buFont typeface="Symbol" panose="05050102010706020507" pitchFamily="18" charset="2"/>
              <a:buChar char=""/>
            </a:pPr>
            <a:r>
              <a:rPr lang="en-US" sz="1200">
                <a:solidFill>
                  <a:schemeClr val="tx1"/>
                </a:solidFill>
                <a:effectLst/>
                <a:ea typeface="MS Mincho" panose="02020609040205080304" pitchFamily="49" charset="-128"/>
                <a:cs typeface="Times New Roman" panose="02020603050405020304" pitchFamily="18" charset="0"/>
              </a:rPr>
              <a:t>Talk about relevant information </a:t>
            </a:r>
          </a:p>
        </p:txBody>
      </p:sp>
      <p:sp>
        <p:nvSpPr>
          <p:cNvPr id="7" name="Text Box 13"/>
          <p:cNvSpPr txBox="1"/>
          <p:nvPr/>
        </p:nvSpPr>
        <p:spPr>
          <a:xfrm>
            <a:off x="6553200" y="5046682"/>
            <a:ext cx="2286000" cy="1371600"/>
          </a:xfrm>
          <a:prstGeom prst="rect">
            <a:avLst/>
          </a:prstGeom>
          <a:solidFill>
            <a:srgbClr val="FF3300"/>
          </a:solidFill>
          <a:ln>
            <a:noFill/>
          </a:ln>
          <a:effectLst/>
          <a:extLst>
            <a:ext uri="{C572A759-6A51-4108-AA02-DFA0A04FC94B}">
              <ma14:wrappingTextBoxFlag xmlns:ma14="http://schemas.microsoft.com/office/mac/drawingml/2011/main" xmln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effectLst/>
                <a:uLnTx/>
                <a:uFillTx/>
                <a:latin typeface="Cambria"/>
                <a:ea typeface="MS Mincho" panose="02020609040205080304" pitchFamily="49" charset="-128"/>
                <a:cs typeface="Times New Roman" panose="02020603050405020304" pitchFamily="18" charset="0"/>
              </a:rPr>
              <a:t>Strangers</a:t>
            </a:r>
          </a:p>
          <a:p>
            <a:pPr marL="342900" marR="0" lvl="0" indent="-34290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0" cap="none" spc="0" normalizeH="0" baseline="0" noProof="0">
                <a:ln>
                  <a:noFill/>
                </a:ln>
                <a:effectLst/>
                <a:uLnTx/>
                <a:uFillTx/>
                <a:latin typeface="Cambria"/>
                <a:ea typeface="MS Mincho" panose="02020609040205080304" pitchFamily="49" charset="-128"/>
                <a:cs typeface="Times New Roman" panose="02020603050405020304" pitchFamily="18" charset="0"/>
              </a:rPr>
              <a:t>Keep your distance from them</a:t>
            </a:r>
          </a:p>
          <a:p>
            <a:pPr marL="342900" marR="0" lvl="0" indent="-34290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0" cap="none" spc="0" normalizeH="0" baseline="0" noProof="0">
                <a:ln>
                  <a:noFill/>
                </a:ln>
                <a:effectLst/>
                <a:uLnTx/>
                <a:uFillTx/>
                <a:latin typeface="Cambria"/>
                <a:ea typeface="MS Mincho" panose="02020609040205080304" pitchFamily="49" charset="-128"/>
                <a:cs typeface="Times New Roman" panose="02020603050405020304" pitchFamily="18" charset="0"/>
              </a:rPr>
              <a:t>Do not share personal information </a:t>
            </a:r>
          </a:p>
        </p:txBody>
      </p:sp>
      <p:sp>
        <p:nvSpPr>
          <p:cNvPr id="3" name="Slide Number Placeholder 2"/>
          <p:cNvSpPr>
            <a:spLocks noGrp="1"/>
          </p:cNvSpPr>
          <p:nvPr>
            <p:ph type="sldNum" sz="quarter" idx="12"/>
          </p:nvPr>
        </p:nvSpPr>
        <p:spPr/>
        <p:txBody>
          <a:bodyPr/>
          <a:lstStyle/>
          <a:p>
            <a:fld id="{F71ECBEC-498F-4D11-87C7-168C52E29B7C}" type="slidenum">
              <a:rPr lang="en-US" smtClean="0"/>
              <a:t>52</a:t>
            </a:fld>
            <a:endParaRPr lang="en-US"/>
          </a:p>
        </p:txBody>
      </p:sp>
    </p:spTree>
    <p:extLst>
      <p:ext uri="{BB962C8B-B14F-4D97-AF65-F5344CB8AC3E}">
        <p14:creationId xmlns:p14="http://schemas.microsoft.com/office/powerpoint/2010/main" val="14420809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Social Rules and Safety</a:t>
            </a:r>
          </a:p>
        </p:txBody>
      </p:sp>
      <p:sp>
        <p:nvSpPr>
          <p:cNvPr id="3" name="Content Placeholder 2"/>
          <p:cNvSpPr>
            <a:spLocks noGrp="1"/>
          </p:cNvSpPr>
          <p:nvPr>
            <p:ph idx="1"/>
          </p:nvPr>
        </p:nvSpPr>
        <p:spPr/>
        <p:txBody>
          <a:bodyPr>
            <a:normAutofit fontScale="92500" lnSpcReduction="20000"/>
          </a:bodyPr>
          <a:lstStyle/>
          <a:p>
            <a:r>
              <a:rPr lang="en-US" dirty="0"/>
              <a:t>Self-Control</a:t>
            </a:r>
          </a:p>
          <a:p>
            <a:r>
              <a:rPr lang="en-US" dirty="0"/>
              <a:t>Rights of Self and Others</a:t>
            </a:r>
          </a:p>
          <a:p>
            <a:pPr lvl="1">
              <a:buFont typeface="Courier New" panose="02070309020205020404" pitchFamily="49" charset="0"/>
              <a:buChar char="o"/>
            </a:pPr>
            <a:r>
              <a:rPr lang="en-US" dirty="0"/>
              <a:t>Respect </a:t>
            </a:r>
          </a:p>
          <a:p>
            <a:pPr lvl="1">
              <a:buFont typeface="Courier New" panose="02070309020205020404" pitchFamily="49" charset="0"/>
              <a:buChar char="o"/>
            </a:pPr>
            <a:r>
              <a:rPr lang="en-US" dirty="0"/>
              <a:t>Rejection – How to handle it</a:t>
            </a:r>
          </a:p>
          <a:p>
            <a:pPr lvl="1">
              <a:buFont typeface="Courier New" panose="02070309020205020404" pitchFamily="49" charset="0"/>
              <a:buChar char="o"/>
            </a:pPr>
            <a:r>
              <a:rPr lang="en-US" dirty="0"/>
              <a:t>Good Decision Making</a:t>
            </a:r>
          </a:p>
          <a:p>
            <a:r>
              <a:rPr lang="en-US" dirty="0"/>
              <a:t>Bodily Autonomy</a:t>
            </a:r>
          </a:p>
          <a:p>
            <a:pPr lvl="1">
              <a:buFont typeface="Courier New" panose="02070309020205020404" pitchFamily="49" charset="0"/>
              <a:buChar char="o"/>
            </a:pPr>
            <a:r>
              <a:rPr lang="en-US" dirty="0"/>
              <a:t>Consent</a:t>
            </a:r>
          </a:p>
          <a:p>
            <a:pPr lvl="1">
              <a:buFont typeface="Courier New" panose="02070309020205020404" pitchFamily="49" charset="0"/>
              <a:buChar char="o"/>
            </a:pPr>
            <a:r>
              <a:rPr lang="en-US" dirty="0"/>
              <a:t>Ways in which parenting can contradict education on consent</a:t>
            </a:r>
          </a:p>
          <a:p>
            <a:r>
              <a:rPr lang="en-US" dirty="0"/>
              <a:t>Public vs. Private</a:t>
            </a:r>
          </a:p>
          <a:p>
            <a:endParaRPr lang="en-US" dirty="0"/>
          </a:p>
          <a:p>
            <a:endParaRPr lang="en-US" dirty="0"/>
          </a:p>
        </p:txBody>
      </p:sp>
      <p:sp>
        <p:nvSpPr>
          <p:cNvPr id="4" name="Slide Number Placeholder 3"/>
          <p:cNvSpPr>
            <a:spLocks noGrp="1"/>
          </p:cNvSpPr>
          <p:nvPr>
            <p:ph type="sldNum" sz="quarter" idx="12"/>
          </p:nvPr>
        </p:nvSpPr>
        <p:spPr/>
        <p:txBody>
          <a:bodyPr/>
          <a:lstStyle/>
          <a:p>
            <a:fld id="{F71ECBEC-498F-4D11-87C7-168C52E29B7C}" type="slidenum">
              <a:rPr lang="en-US" smtClean="0"/>
              <a:t>53</a:t>
            </a:fld>
            <a:endParaRPr lang="en-US"/>
          </a:p>
        </p:txBody>
      </p:sp>
      <p:pic>
        <p:nvPicPr>
          <p:cNvPr id="5" name="Picture 4"/>
          <p:cNvPicPr>
            <a:picLocks noChangeAspect="1"/>
          </p:cNvPicPr>
          <p:nvPr/>
        </p:nvPicPr>
        <p:blipFill>
          <a:blip r:embed="rId3"/>
          <a:stretch>
            <a:fillRect/>
          </a:stretch>
        </p:blipFill>
        <p:spPr>
          <a:xfrm>
            <a:off x="6071915" y="1417638"/>
            <a:ext cx="1874130" cy="2936743"/>
          </a:xfrm>
          <a:prstGeom prst="rect">
            <a:avLst/>
          </a:prstGeom>
        </p:spPr>
      </p:pic>
    </p:spTree>
    <p:extLst>
      <p:ext uri="{BB962C8B-B14F-4D97-AF65-F5344CB8AC3E}">
        <p14:creationId xmlns:p14="http://schemas.microsoft.com/office/powerpoint/2010/main" val="2188199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Vs. Private</a:t>
            </a:r>
          </a:p>
        </p:txBody>
      </p:sp>
      <p:pic>
        <p:nvPicPr>
          <p:cNvPr id="5" name="Content Placeholder 4"/>
          <p:cNvPicPr>
            <a:picLocks noGrp="1" noChangeAspect="1"/>
          </p:cNvPicPr>
          <p:nvPr>
            <p:ph idx="1"/>
          </p:nvPr>
        </p:nvPicPr>
        <p:blipFill>
          <a:blip r:embed="rId3"/>
          <a:stretch>
            <a:fillRect/>
          </a:stretch>
        </p:blipFill>
        <p:spPr>
          <a:xfrm>
            <a:off x="5108790" y="1417638"/>
            <a:ext cx="3339924" cy="4525963"/>
          </a:xfrm>
          <a:prstGeom prst="rect">
            <a:avLst/>
          </a:prstGeom>
        </p:spPr>
      </p:pic>
      <p:sp>
        <p:nvSpPr>
          <p:cNvPr id="4" name="Slide Number Placeholder 3"/>
          <p:cNvSpPr>
            <a:spLocks noGrp="1"/>
          </p:cNvSpPr>
          <p:nvPr>
            <p:ph type="sldNum" sz="quarter" idx="12"/>
          </p:nvPr>
        </p:nvSpPr>
        <p:spPr/>
        <p:txBody>
          <a:bodyPr/>
          <a:lstStyle/>
          <a:p>
            <a:fld id="{F71ECBEC-498F-4D11-87C7-168C52E29B7C}" type="slidenum">
              <a:rPr lang="en-US" smtClean="0"/>
              <a:t>54</a:t>
            </a:fld>
            <a:endParaRPr lang="en-US"/>
          </a:p>
        </p:txBody>
      </p:sp>
      <p:pic>
        <p:nvPicPr>
          <p:cNvPr id="6" name="Picture 5"/>
          <p:cNvPicPr>
            <a:picLocks noChangeAspect="1"/>
          </p:cNvPicPr>
          <p:nvPr/>
        </p:nvPicPr>
        <p:blipFill>
          <a:blip r:embed="rId4"/>
          <a:stretch>
            <a:fillRect/>
          </a:stretch>
        </p:blipFill>
        <p:spPr>
          <a:xfrm>
            <a:off x="457200" y="1335660"/>
            <a:ext cx="4292437" cy="4867235"/>
          </a:xfrm>
          <a:prstGeom prst="rect">
            <a:avLst/>
          </a:prstGeom>
        </p:spPr>
      </p:pic>
    </p:spTree>
    <p:extLst>
      <p:ext uri="{BB962C8B-B14F-4D97-AF65-F5344CB8AC3E}">
        <p14:creationId xmlns:p14="http://schemas.microsoft.com/office/powerpoint/2010/main" val="19601232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120000"/>
                    </a14:imgEffect>
                  </a14:imgLayer>
                </a14:imgProps>
              </a:ext>
            </a:extLst>
          </a:blip>
          <a:stretch>
            <a:fillRect/>
          </a:stretch>
        </p:blipFill>
        <p:spPr>
          <a:xfrm>
            <a:off x="2456125" y="1417638"/>
            <a:ext cx="6466981" cy="3698305"/>
          </a:xfrm>
          <a:prstGeom prst="rect">
            <a:avLst/>
          </a:prstGeom>
        </p:spPr>
      </p:pic>
      <p:sp>
        <p:nvSpPr>
          <p:cNvPr id="2" name="Title 1"/>
          <p:cNvSpPr>
            <a:spLocks noGrp="1"/>
          </p:cNvSpPr>
          <p:nvPr>
            <p:ph type="title"/>
          </p:nvPr>
        </p:nvSpPr>
        <p:spPr/>
        <p:txBody>
          <a:bodyPr/>
          <a:lstStyle/>
          <a:p>
            <a:r>
              <a:rPr lang="en-US" b="1" dirty="0"/>
              <a:t>Consider Technology</a:t>
            </a:r>
          </a:p>
        </p:txBody>
      </p:sp>
      <p:sp>
        <p:nvSpPr>
          <p:cNvPr id="3" name="Content Placeholder 2"/>
          <p:cNvSpPr>
            <a:spLocks noGrp="1"/>
          </p:cNvSpPr>
          <p:nvPr>
            <p:ph idx="1"/>
          </p:nvPr>
        </p:nvSpPr>
        <p:spPr/>
        <p:txBody>
          <a:bodyPr/>
          <a:lstStyle/>
          <a:p>
            <a:r>
              <a:rPr lang="en-US" dirty="0"/>
              <a:t>Teach internet safety</a:t>
            </a:r>
          </a:p>
          <a:p>
            <a:pPr lvl="1"/>
            <a:r>
              <a:rPr lang="en-US" dirty="0"/>
              <a:t>Social Media Sites</a:t>
            </a:r>
          </a:p>
          <a:p>
            <a:pPr lvl="1"/>
            <a:r>
              <a:rPr lang="en-US" dirty="0"/>
              <a:t>Email</a:t>
            </a:r>
          </a:p>
          <a:p>
            <a:pPr lvl="1"/>
            <a:r>
              <a:rPr lang="en-US" dirty="0"/>
              <a:t>Chatting/</a:t>
            </a:r>
            <a:r>
              <a:rPr lang="en-US" dirty="0" err="1"/>
              <a:t>IMing</a:t>
            </a:r>
            <a:endParaRPr lang="en-US" dirty="0"/>
          </a:p>
          <a:p>
            <a:pPr lvl="1"/>
            <a:r>
              <a:rPr lang="en-US" dirty="0"/>
              <a:t>File Sharing</a:t>
            </a:r>
          </a:p>
          <a:p>
            <a:r>
              <a:rPr lang="en-US" dirty="0"/>
              <a:t>Smart phones and texting</a:t>
            </a:r>
          </a:p>
          <a:p>
            <a:r>
              <a:rPr lang="en-US" dirty="0"/>
              <a:t>Cyber bullying</a:t>
            </a:r>
          </a:p>
        </p:txBody>
      </p:sp>
      <p:sp>
        <p:nvSpPr>
          <p:cNvPr id="5" name="Slide Number Placeholder 4"/>
          <p:cNvSpPr>
            <a:spLocks noGrp="1"/>
          </p:cNvSpPr>
          <p:nvPr>
            <p:ph type="sldNum" sz="quarter" idx="12"/>
          </p:nvPr>
        </p:nvSpPr>
        <p:spPr/>
        <p:txBody>
          <a:bodyPr/>
          <a:lstStyle/>
          <a:p>
            <a:fld id="{F71ECBEC-498F-4D11-87C7-168C52E29B7C}" type="slidenum">
              <a:rPr lang="en-US" smtClean="0"/>
              <a:t>55</a:t>
            </a:fld>
            <a:endParaRPr lang="en-US"/>
          </a:p>
        </p:txBody>
      </p:sp>
    </p:spTree>
    <p:extLst>
      <p:ext uri="{BB962C8B-B14F-4D97-AF65-F5344CB8AC3E}">
        <p14:creationId xmlns:p14="http://schemas.microsoft.com/office/powerpoint/2010/main" val="4341071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Learn the Rules</a:t>
            </a:r>
          </a:p>
        </p:txBody>
      </p:sp>
      <p:sp>
        <p:nvSpPr>
          <p:cNvPr id="3" name="Content Placeholder 2"/>
          <p:cNvSpPr>
            <a:spLocks noGrp="1"/>
          </p:cNvSpPr>
          <p:nvPr>
            <p:ph idx="1"/>
          </p:nvPr>
        </p:nvSpPr>
        <p:spPr>
          <a:xfrm>
            <a:off x="457200" y="1600200"/>
            <a:ext cx="8382000" cy="4525963"/>
          </a:xfrm>
        </p:spPr>
        <p:txBody>
          <a:bodyPr>
            <a:normAutofit fontScale="92500" lnSpcReduction="20000"/>
          </a:bodyPr>
          <a:lstStyle/>
          <a:p>
            <a:r>
              <a:rPr lang="en-US" sz="2800" dirty="0">
                <a:ln>
                  <a:solidFill>
                    <a:schemeClr val="tx1">
                      <a:lumMod val="65000"/>
                      <a:lumOff val="35000"/>
                    </a:schemeClr>
                  </a:solidFill>
                </a:ln>
                <a:latin typeface="+mj-lt"/>
              </a:rPr>
              <a:t>Must know the rules in order to teach them</a:t>
            </a:r>
          </a:p>
          <a:p>
            <a:r>
              <a:rPr lang="en-US" sz="2800" dirty="0">
                <a:ln>
                  <a:solidFill>
                    <a:schemeClr val="tx1">
                      <a:lumMod val="65000"/>
                      <a:lumOff val="35000"/>
                    </a:schemeClr>
                  </a:solidFill>
                </a:ln>
                <a:latin typeface="+mj-lt"/>
              </a:rPr>
              <a:t>Rules vary by environment:</a:t>
            </a:r>
          </a:p>
          <a:p>
            <a:pPr lvl="1">
              <a:buFont typeface="Courier New" panose="02070309020205020404" pitchFamily="49" charset="0"/>
              <a:buChar char="o"/>
            </a:pPr>
            <a:r>
              <a:rPr lang="en-US" sz="2400" dirty="0">
                <a:ln>
                  <a:solidFill>
                    <a:schemeClr val="tx1">
                      <a:lumMod val="65000"/>
                      <a:lumOff val="35000"/>
                    </a:schemeClr>
                  </a:solidFill>
                </a:ln>
                <a:latin typeface="+mj-lt"/>
              </a:rPr>
              <a:t>School  </a:t>
            </a:r>
          </a:p>
          <a:p>
            <a:pPr lvl="1">
              <a:buFont typeface="Courier New" panose="02070309020205020404" pitchFamily="49" charset="0"/>
              <a:buChar char="o"/>
            </a:pPr>
            <a:r>
              <a:rPr lang="en-US" sz="2400" dirty="0">
                <a:ln>
                  <a:solidFill>
                    <a:schemeClr val="tx1">
                      <a:lumMod val="65000"/>
                      <a:lumOff val="35000"/>
                    </a:schemeClr>
                  </a:solidFill>
                </a:ln>
                <a:latin typeface="+mj-lt"/>
              </a:rPr>
              <a:t>Home</a:t>
            </a:r>
          </a:p>
          <a:p>
            <a:pPr lvl="1">
              <a:buFont typeface="Courier New" panose="02070309020205020404" pitchFamily="49" charset="0"/>
              <a:buChar char="o"/>
            </a:pPr>
            <a:r>
              <a:rPr lang="en-US" sz="2400" dirty="0">
                <a:ln>
                  <a:solidFill>
                    <a:schemeClr val="tx1">
                      <a:lumMod val="65000"/>
                      <a:lumOff val="35000"/>
                    </a:schemeClr>
                  </a:solidFill>
                </a:ln>
                <a:latin typeface="+mj-lt"/>
              </a:rPr>
              <a:t>Community </a:t>
            </a:r>
          </a:p>
          <a:p>
            <a:r>
              <a:rPr lang="en-US" sz="2800" dirty="0">
                <a:ln>
                  <a:solidFill>
                    <a:schemeClr val="tx1">
                      <a:lumMod val="65000"/>
                      <a:lumOff val="35000"/>
                    </a:schemeClr>
                  </a:solidFill>
                </a:ln>
                <a:latin typeface="+mj-lt"/>
              </a:rPr>
              <a:t>Rules vary by relationship:</a:t>
            </a:r>
          </a:p>
          <a:p>
            <a:pPr lvl="1">
              <a:buFont typeface="Courier New" panose="02070309020205020404" pitchFamily="49" charset="0"/>
              <a:buChar char="o"/>
            </a:pPr>
            <a:r>
              <a:rPr lang="en-US" sz="2400" dirty="0">
                <a:ln>
                  <a:solidFill>
                    <a:schemeClr val="tx1">
                      <a:lumMod val="65000"/>
                      <a:lumOff val="35000"/>
                    </a:schemeClr>
                  </a:solidFill>
                </a:ln>
                <a:latin typeface="+mj-lt"/>
              </a:rPr>
              <a:t>Family</a:t>
            </a:r>
          </a:p>
          <a:p>
            <a:pPr lvl="1">
              <a:buFont typeface="Courier New" panose="02070309020205020404" pitchFamily="49" charset="0"/>
              <a:buChar char="o"/>
            </a:pPr>
            <a:r>
              <a:rPr lang="en-US" sz="2400" dirty="0">
                <a:ln>
                  <a:solidFill>
                    <a:schemeClr val="tx1">
                      <a:lumMod val="65000"/>
                      <a:lumOff val="35000"/>
                    </a:schemeClr>
                  </a:solidFill>
                </a:ln>
                <a:latin typeface="+mj-lt"/>
              </a:rPr>
              <a:t>Friends</a:t>
            </a:r>
          </a:p>
          <a:p>
            <a:pPr lvl="1">
              <a:buFont typeface="Courier New" panose="02070309020205020404" pitchFamily="49" charset="0"/>
              <a:buChar char="o"/>
            </a:pPr>
            <a:r>
              <a:rPr lang="en-US" sz="2400" dirty="0">
                <a:ln>
                  <a:solidFill>
                    <a:schemeClr val="tx1">
                      <a:lumMod val="65000"/>
                      <a:lumOff val="35000"/>
                    </a:schemeClr>
                  </a:solidFill>
                </a:ln>
                <a:latin typeface="+mj-lt"/>
              </a:rPr>
              <a:t>Community Helpers</a:t>
            </a:r>
            <a:endParaRPr lang="en-US" sz="2800" dirty="0">
              <a:ln>
                <a:solidFill>
                  <a:schemeClr val="tx1">
                    <a:lumMod val="65000"/>
                    <a:lumOff val="35000"/>
                  </a:schemeClr>
                </a:solidFill>
              </a:ln>
              <a:latin typeface="+mj-lt"/>
            </a:endParaRPr>
          </a:p>
          <a:p>
            <a:r>
              <a:rPr lang="en-US" sz="2800" dirty="0">
                <a:ln>
                  <a:solidFill>
                    <a:schemeClr val="tx1">
                      <a:lumMod val="65000"/>
                      <a:lumOff val="35000"/>
                    </a:schemeClr>
                  </a:solidFill>
                </a:ln>
                <a:latin typeface="+mj-lt"/>
              </a:rPr>
              <a:t>Know the laws</a:t>
            </a:r>
          </a:p>
          <a:p>
            <a:pPr lvl="1"/>
            <a:r>
              <a:rPr lang="en-US" sz="2400" dirty="0">
                <a:latin typeface="+mj-lt"/>
              </a:rPr>
              <a:t>To research your local laws:  </a:t>
            </a:r>
            <a:r>
              <a:rPr lang="en-US" sz="2400" dirty="0">
                <a:latin typeface="+mj-lt"/>
                <a:hlinkClick r:id="rId3">
                  <a:extLst>
                    <a:ext uri="{A12FA001-AC4F-418D-AE19-62706E023703}">
                      <ahyp:hlinkClr xmlns:ahyp="http://schemas.microsoft.com/office/drawing/2018/hyperlinkcolor" val="tx"/>
                    </a:ext>
                  </a:extLst>
                </a:hlinkClick>
              </a:rPr>
              <a:t>https://www.rainn.org/laws-your-state-north-carolina</a:t>
            </a:r>
            <a:endParaRPr lang="en-US" sz="2400" dirty="0">
              <a:latin typeface="+mj-lt"/>
            </a:endParaRPr>
          </a:p>
          <a:p>
            <a:pPr lvl="1"/>
            <a:endParaRPr lang="en-US" sz="2400" dirty="0"/>
          </a:p>
          <a:p>
            <a:pPr lvl="1"/>
            <a:endParaRPr lang="en-US" sz="2400" dirty="0">
              <a:ln>
                <a:solidFill>
                  <a:schemeClr val="tx1">
                    <a:lumMod val="65000"/>
                    <a:lumOff val="35000"/>
                  </a:schemeClr>
                </a:solidFill>
              </a:ln>
              <a:solidFill>
                <a:sysClr val="windowText" lastClr="000000"/>
              </a:solidFill>
            </a:endParaRPr>
          </a:p>
          <a:p>
            <a:pPr lvl="1"/>
            <a:endParaRPr lang="en-US" dirty="0">
              <a:ln>
                <a:solidFill>
                  <a:schemeClr val="tx1">
                    <a:lumMod val="65000"/>
                    <a:lumOff val="35000"/>
                  </a:schemeClr>
                </a:solidFill>
              </a:ln>
              <a:solidFill>
                <a:sysClr val="windowText" lastClr="000000"/>
              </a:solidFill>
            </a:endParaRPr>
          </a:p>
        </p:txBody>
      </p:sp>
      <p:sp>
        <p:nvSpPr>
          <p:cNvPr id="4" name="Slide Number Placeholder 3"/>
          <p:cNvSpPr>
            <a:spLocks noGrp="1"/>
          </p:cNvSpPr>
          <p:nvPr>
            <p:ph type="sldNum" sz="quarter" idx="12"/>
          </p:nvPr>
        </p:nvSpPr>
        <p:spPr/>
        <p:txBody>
          <a:bodyPr/>
          <a:lstStyle/>
          <a:p>
            <a:fld id="{F71ECBEC-498F-4D11-87C7-168C52E29B7C}" type="slidenum">
              <a:rPr lang="en-US" smtClean="0"/>
              <a:t>56</a:t>
            </a:fld>
            <a:endParaRPr lang="en-US"/>
          </a:p>
        </p:txBody>
      </p:sp>
    </p:spTree>
    <p:extLst>
      <p:ext uri="{BB962C8B-B14F-4D97-AF65-F5344CB8AC3E}">
        <p14:creationId xmlns:p14="http://schemas.microsoft.com/office/powerpoint/2010/main" val="30778600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991579" y="1499634"/>
            <a:ext cx="3164098" cy="2542252"/>
          </a:xfrm>
          <a:prstGeom prst="rect">
            <a:avLst/>
          </a:prstGeom>
        </p:spPr>
      </p:pic>
      <p:pic>
        <p:nvPicPr>
          <p:cNvPr id="3" name="Picture 2"/>
          <p:cNvPicPr>
            <a:picLocks noChangeAspect="1"/>
          </p:cNvPicPr>
          <p:nvPr/>
        </p:nvPicPr>
        <p:blipFill>
          <a:blip r:embed="rId4"/>
          <a:stretch>
            <a:fillRect/>
          </a:stretch>
        </p:blipFill>
        <p:spPr>
          <a:xfrm>
            <a:off x="409381" y="4123882"/>
            <a:ext cx="2849686" cy="2515832"/>
          </a:xfrm>
          <a:prstGeom prst="rect">
            <a:avLst/>
          </a:prstGeom>
        </p:spPr>
      </p:pic>
      <p:pic>
        <p:nvPicPr>
          <p:cNvPr id="11" name="Picture 10"/>
          <p:cNvPicPr>
            <a:picLocks noChangeAspect="1"/>
          </p:cNvPicPr>
          <p:nvPr/>
        </p:nvPicPr>
        <p:blipFill>
          <a:blip r:embed="rId5"/>
          <a:stretch>
            <a:fillRect/>
          </a:stretch>
        </p:blipFill>
        <p:spPr>
          <a:xfrm>
            <a:off x="2839621" y="3837840"/>
            <a:ext cx="3706689" cy="2566638"/>
          </a:xfrm>
          <a:prstGeom prst="rect">
            <a:avLst/>
          </a:prstGeom>
        </p:spPr>
      </p:pic>
      <p:pic>
        <p:nvPicPr>
          <p:cNvPr id="4" name="Picture 3"/>
          <p:cNvPicPr>
            <a:picLocks noChangeAspect="1"/>
          </p:cNvPicPr>
          <p:nvPr/>
        </p:nvPicPr>
        <p:blipFill rotWithShape="1">
          <a:blip r:embed="rId6"/>
          <a:srcRect l="20721" t="17270" r="43440" b="24792"/>
          <a:stretch/>
        </p:blipFill>
        <p:spPr>
          <a:xfrm>
            <a:off x="5647806" y="3124200"/>
            <a:ext cx="3124201" cy="3505200"/>
          </a:xfrm>
          <a:prstGeom prst="rect">
            <a:avLst/>
          </a:prstGeom>
        </p:spPr>
      </p:pic>
      <p:sp>
        <p:nvSpPr>
          <p:cNvPr id="2" name="Title 1"/>
          <p:cNvSpPr>
            <a:spLocks noGrp="1"/>
          </p:cNvSpPr>
          <p:nvPr>
            <p:ph type="title"/>
          </p:nvPr>
        </p:nvSpPr>
        <p:spPr/>
        <p:txBody>
          <a:bodyPr/>
          <a:lstStyle/>
          <a:p>
            <a:r>
              <a:rPr lang="en-US" b="1" dirty="0"/>
              <a:t>Teachable Moments</a:t>
            </a:r>
            <a:r>
              <a:rPr lang="en-US" dirty="0"/>
              <a:t>	</a:t>
            </a:r>
          </a:p>
        </p:txBody>
      </p:sp>
      <p:pic>
        <p:nvPicPr>
          <p:cNvPr id="9" name="Content Placeholder 8"/>
          <p:cNvPicPr>
            <a:picLocks noGrp="1" noChangeAspect="1"/>
          </p:cNvPicPr>
          <p:nvPr>
            <p:ph idx="1"/>
          </p:nvPr>
        </p:nvPicPr>
        <p:blipFill>
          <a:blip r:embed="rId7"/>
          <a:stretch>
            <a:fillRect/>
          </a:stretch>
        </p:blipFill>
        <p:spPr>
          <a:xfrm>
            <a:off x="748226" y="1663700"/>
            <a:ext cx="3243353" cy="2560542"/>
          </a:xfrm>
          <a:prstGeom prst="rect">
            <a:avLst/>
          </a:prstGeom>
        </p:spPr>
      </p:pic>
      <p:sp>
        <p:nvSpPr>
          <p:cNvPr id="5" name="Slide Number Placeholder 4"/>
          <p:cNvSpPr>
            <a:spLocks noGrp="1"/>
          </p:cNvSpPr>
          <p:nvPr>
            <p:ph type="sldNum" sz="quarter" idx="12"/>
          </p:nvPr>
        </p:nvSpPr>
        <p:spPr/>
        <p:txBody>
          <a:bodyPr/>
          <a:lstStyle/>
          <a:p>
            <a:fld id="{F71ECBEC-498F-4D11-87C7-168C52E29B7C}" type="slidenum">
              <a:rPr lang="en-US" smtClean="0"/>
              <a:t>57</a:t>
            </a:fld>
            <a:endParaRPr lang="en-US"/>
          </a:p>
        </p:txBody>
      </p:sp>
    </p:spTree>
    <p:extLst>
      <p:ext uri="{BB962C8B-B14F-4D97-AF65-F5344CB8AC3E}">
        <p14:creationId xmlns:p14="http://schemas.microsoft.com/office/powerpoint/2010/main" val="11304144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544638"/>
            <a:ext cx="4495800" cy="53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3075" name="AutoShape 4"/>
          <p:cNvSpPr>
            <a:spLocks noChangeArrowheads="1" noChangeShapeType="1"/>
          </p:cNvSpPr>
          <p:nvPr/>
        </p:nvSpPr>
        <p:spPr bwMode="auto">
          <a:xfrm flipV="1">
            <a:off x="304800" y="1219200"/>
            <a:ext cx="8610600" cy="5181600"/>
          </a:xfrm>
          <a:prstGeom prst="roundRect">
            <a:avLst>
              <a:gd name="adj" fmla="val 5292"/>
            </a:avLst>
          </a:prstGeom>
          <a:noFill/>
          <a:ln w="19050" algn="in">
            <a:solidFill>
              <a:srgbClr val="779FDA"/>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endParaRPr lang="en-US" dirty="0">
              <a:latin typeface="Calibri" pitchFamily="34" charset="0"/>
            </a:endParaRPr>
          </a:p>
        </p:txBody>
      </p:sp>
      <p:sp>
        <p:nvSpPr>
          <p:cNvPr id="3076" name="Line 5"/>
          <p:cNvSpPr>
            <a:spLocks noChangeShapeType="1"/>
          </p:cNvSpPr>
          <p:nvPr/>
        </p:nvSpPr>
        <p:spPr bwMode="auto">
          <a:xfrm>
            <a:off x="304800" y="2133600"/>
            <a:ext cx="8610600" cy="0"/>
          </a:xfrm>
          <a:prstGeom prst="line">
            <a:avLst/>
          </a:prstGeom>
          <a:noFill/>
          <a:ln w="15875" algn="ctr">
            <a:solidFill>
              <a:srgbClr val="779FDA"/>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dirty="0"/>
          </a:p>
        </p:txBody>
      </p:sp>
      <p:sp>
        <p:nvSpPr>
          <p:cNvPr id="3077" name="TextBox 8"/>
          <p:cNvSpPr txBox="1">
            <a:spLocks noChangeArrowheads="1"/>
          </p:cNvSpPr>
          <p:nvPr/>
        </p:nvSpPr>
        <p:spPr bwMode="auto">
          <a:xfrm>
            <a:off x="685800" y="1251018"/>
            <a:ext cx="7620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000" b="1" dirty="0">
                <a:solidFill>
                  <a:srgbClr val="779FDA"/>
                </a:solidFill>
                <a:latin typeface="+mj-lt"/>
              </a:rPr>
              <a:t>Tips For Discussing Sexuality</a:t>
            </a:r>
          </a:p>
        </p:txBody>
      </p:sp>
      <p:pic>
        <p:nvPicPr>
          <p:cNvPr id="307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52400"/>
            <a:ext cx="41148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33400" y="2438400"/>
            <a:ext cx="8229600" cy="1323975"/>
          </a:xfrm>
          <a:prstGeom prst="rect">
            <a:avLst/>
          </a:prstGeom>
          <a:noFill/>
        </p:spPr>
        <p:txBody>
          <a:bodyPr>
            <a:spAutoFit/>
          </a:bodyPr>
          <a:lstStyle/>
          <a:p>
            <a:pPr>
              <a:buFont typeface="Calibri" pitchFamily="34" charset="0"/>
              <a:buChar char="→"/>
              <a:defRPr/>
            </a:pPr>
            <a:r>
              <a:rPr lang="en-US" sz="2000" dirty="0">
                <a:solidFill>
                  <a:schemeClr val="bg1"/>
                </a:solidFill>
                <a:latin typeface="+mn-lt"/>
              </a:rPr>
              <a:t> Insert Text</a:t>
            </a:r>
          </a:p>
          <a:p>
            <a:pPr>
              <a:buFont typeface="Calibri" pitchFamily="34" charset="0"/>
              <a:buChar char="→"/>
              <a:defRPr/>
            </a:pPr>
            <a:r>
              <a:rPr lang="en-US" sz="2000" dirty="0">
                <a:solidFill>
                  <a:schemeClr val="bg1"/>
                </a:solidFill>
                <a:latin typeface="+mn-lt"/>
              </a:rPr>
              <a:t> Insert Text</a:t>
            </a:r>
          </a:p>
          <a:p>
            <a:pPr>
              <a:buFont typeface="Calibri" pitchFamily="34" charset="0"/>
              <a:buChar char="→"/>
              <a:defRPr/>
            </a:pPr>
            <a:endParaRPr lang="en-US" sz="2000" dirty="0">
              <a:solidFill>
                <a:schemeClr val="bg1"/>
              </a:solidFill>
              <a:latin typeface="+mn-lt"/>
            </a:endParaRPr>
          </a:p>
          <a:p>
            <a:pPr>
              <a:defRPr/>
            </a:pPr>
            <a:endParaRPr lang="en-US" sz="2000" dirty="0">
              <a:solidFill>
                <a:schemeClr val="bg1"/>
              </a:solidFill>
              <a:latin typeface="+mn-lt"/>
            </a:endParaRPr>
          </a:p>
        </p:txBody>
      </p:sp>
      <p:sp>
        <p:nvSpPr>
          <p:cNvPr id="9" name="TextBox 8"/>
          <p:cNvSpPr txBox="1"/>
          <p:nvPr/>
        </p:nvSpPr>
        <p:spPr>
          <a:xfrm>
            <a:off x="304800" y="2053154"/>
            <a:ext cx="8610600" cy="4493538"/>
          </a:xfrm>
          <a:prstGeom prst="rect">
            <a:avLst/>
          </a:prstGeom>
          <a:noFill/>
        </p:spPr>
        <p:txBody>
          <a:bodyPr wrap="square">
            <a:spAutoFit/>
          </a:bodyPr>
          <a:lstStyle/>
          <a:p>
            <a:pPr marL="342900" indent="-342900">
              <a:buFont typeface="Wingdings" panose="05000000000000000000" pitchFamily="2" charset="2"/>
              <a:buChar char="Ø"/>
              <a:defRPr/>
            </a:pPr>
            <a:r>
              <a:rPr lang="en-US" sz="2600" b="1" dirty="0">
                <a:solidFill>
                  <a:srgbClr val="8CAEE0"/>
                </a:solidFill>
                <a:latin typeface="+mj-lt"/>
              </a:rPr>
              <a:t>You may have to initiate.</a:t>
            </a:r>
          </a:p>
          <a:p>
            <a:pPr marL="342900" indent="-342900">
              <a:buFont typeface="Wingdings" panose="05000000000000000000" pitchFamily="2" charset="2"/>
              <a:buChar char="Ø"/>
              <a:defRPr/>
            </a:pPr>
            <a:r>
              <a:rPr lang="en-US" sz="2600" b="1" dirty="0">
                <a:solidFill>
                  <a:srgbClr val="8CAEE0"/>
                </a:solidFill>
                <a:latin typeface="+mj-lt"/>
              </a:rPr>
              <a:t>It's okay to feel embarrassed, not to know the answer, and answer the question later.</a:t>
            </a:r>
          </a:p>
          <a:p>
            <a:pPr marL="342900" indent="-342900">
              <a:buFont typeface="Wingdings" panose="05000000000000000000" pitchFamily="2" charset="2"/>
              <a:buChar char="Ø"/>
              <a:defRPr/>
            </a:pPr>
            <a:r>
              <a:rPr lang="en-US" sz="2600" b="1" dirty="0">
                <a:solidFill>
                  <a:srgbClr val="8CAEE0"/>
                </a:solidFill>
                <a:latin typeface="+mj-lt"/>
              </a:rPr>
              <a:t>Use a "private" tone, in a private place.</a:t>
            </a:r>
          </a:p>
          <a:p>
            <a:pPr marL="342900" indent="-342900">
              <a:buFont typeface="Wingdings" panose="05000000000000000000" pitchFamily="2" charset="2"/>
              <a:buChar char="Ø"/>
              <a:defRPr/>
            </a:pPr>
            <a:r>
              <a:rPr lang="en-US" sz="2600" b="1" dirty="0">
                <a:solidFill>
                  <a:srgbClr val="8CAEE0"/>
                </a:solidFill>
                <a:latin typeface="+mj-lt"/>
              </a:rPr>
              <a:t>Give age appropriate information.</a:t>
            </a:r>
          </a:p>
          <a:p>
            <a:pPr marL="342900" indent="-342900">
              <a:buFont typeface="Wingdings" panose="05000000000000000000" pitchFamily="2" charset="2"/>
              <a:buChar char="Ø"/>
              <a:defRPr/>
            </a:pPr>
            <a:r>
              <a:rPr lang="en-US" sz="2600" b="1" dirty="0">
                <a:solidFill>
                  <a:srgbClr val="8CAEE0"/>
                </a:solidFill>
                <a:latin typeface="+mj-lt"/>
              </a:rPr>
              <a:t>Use models, visuals, T.V., soap operas, role-plays, and scenarios</a:t>
            </a:r>
          </a:p>
          <a:p>
            <a:pPr marL="342900" indent="-342900">
              <a:buFont typeface="Wingdings" panose="05000000000000000000" pitchFamily="2" charset="2"/>
              <a:buChar char="Ø"/>
              <a:defRPr/>
            </a:pPr>
            <a:r>
              <a:rPr lang="en-US" sz="2600" b="1" dirty="0">
                <a:solidFill>
                  <a:srgbClr val="8CAEE0"/>
                </a:solidFill>
                <a:latin typeface="+mj-lt"/>
              </a:rPr>
              <a:t>Try to give a consistent message.</a:t>
            </a:r>
          </a:p>
          <a:p>
            <a:pPr marL="342900" indent="-342900">
              <a:buFont typeface="Wingdings" panose="05000000000000000000" pitchFamily="2" charset="2"/>
              <a:buChar char="Ø"/>
              <a:defRPr/>
            </a:pPr>
            <a:r>
              <a:rPr lang="en-US" sz="2600" b="1" dirty="0">
                <a:solidFill>
                  <a:srgbClr val="8CAEE0"/>
                </a:solidFill>
                <a:latin typeface="+mj-lt"/>
              </a:rPr>
              <a:t>Try not to react.</a:t>
            </a:r>
          </a:p>
          <a:p>
            <a:pPr marL="342900" indent="-342900">
              <a:buFont typeface="Wingdings" panose="05000000000000000000" pitchFamily="2" charset="2"/>
              <a:buChar char="Ø"/>
              <a:defRPr/>
            </a:pPr>
            <a:r>
              <a:rPr lang="en-US" sz="2600" b="1" dirty="0">
                <a:solidFill>
                  <a:srgbClr val="8CAEE0"/>
                </a:solidFill>
                <a:latin typeface="+mj-lt"/>
              </a:rPr>
              <a:t>Practice.</a:t>
            </a:r>
          </a:p>
          <a:p>
            <a:pPr marL="342900" indent="-342900">
              <a:buFont typeface="Wingdings" panose="05000000000000000000" pitchFamily="2" charset="2"/>
              <a:buChar char="Ø"/>
              <a:defRPr/>
            </a:pPr>
            <a:r>
              <a:rPr lang="en-US" sz="2600" b="1" dirty="0">
                <a:solidFill>
                  <a:srgbClr val="8CAEE0"/>
                </a:solidFill>
                <a:latin typeface="+mj-lt"/>
              </a:rPr>
              <a:t>Use teachable moments.</a:t>
            </a:r>
          </a:p>
        </p:txBody>
      </p:sp>
    </p:spTree>
    <p:extLst>
      <p:ext uri="{BB962C8B-B14F-4D97-AF65-F5344CB8AC3E}">
        <p14:creationId xmlns:p14="http://schemas.microsoft.com/office/powerpoint/2010/main" val="17440528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AutoShape 4"/>
          <p:cNvSpPr>
            <a:spLocks noChangeArrowheads="1" noChangeShapeType="1"/>
          </p:cNvSpPr>
          <p:nvPr/>
        </p:nvSpPr>
        <p:spPr bwMode="auto">
          <a:xfrm flipV="1">
            <a:off x="304800" y="1219200"/>
            <a:ext cx="8610600" cy="5181600"/>
          </a:xfrm>
          <a:prstGeom prst="roundRect">
            <a:avLst>
              <a:gd name="adj" fmla="val 5292"/>
            </a:avLst>
          </a:prstGeom>
          <a:noFill/>
          <a:ln w="19050" algn="in">
            <a:solidFill>
              <a:srgbClr val="779FDA"/>
            </a:solidFill>
            <a:round/>
            <a:headEnd/>
            <a:tailEnd/>
          </a:ln>
          <a:extLst>
            <a:ext uri="{909E8E84-426E-40DD-AFC4-6F175D3DCCD1}">
              <a14:hiddenFill xmlns:a14="http://schemas.microsoft.com/office/drawing/2010/main">
                <a:solidFill>
                  <a:srgbClr val="FFFFFF"/>
                </a:solidFill>
              </a14:hiddenFill>
            </a:ext>
          </a:extLst>
        </p:spPr>
        <p:txBody>
          <a:bodyPr lIns="36576" tIns="36576" rIns="36576" bIns="36576"/>
          <a:lstStyle/>
          <a:p>
            <a:endParaRPr lang="en-US" dirty="0">
              <a:latin typeface="Calibri" pitchFamily="34" charset="0"/>
            </a:endParaRPr>
          </a:p>
        </p:txBody>
      </p:sp>
      <p:sp>
        <p:nvSpPr>
          <p:cNvPr id="3076" name="Line 5"/>
          <p:cNvSpPr>
            <a:spLocks noChangeShapeType="1"/>
          </p:cNvSpPr>
          <p:nvPr/>
        </p:nvSpPr>
        <p:spPr bwMode="auto">
          <a:xfrm>
            <a:off x="304800" y="2133600"/>
            <a:ext cx="8610600" cy="0"/>
          </a:xfrm>
          <a:prstGeom prst="line">
            <a:avLst/>
          </a:prstGeom>
          <a:noFill/>
          <a:ln w="15875" algn="ctr">
            <a:solidFill>
              <a:srgbClr val="779FDA"/>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dirty="0"/>
          </a:p>
        </p:txBody>
      </p:sp>
      <p:sp>
        <p:nvSpPr>
          <p:cNvPr id="3077" name="TextBox 8"/>
          <p:cNvSpPr txBox="1">
            <a:spLocks noChangeArrowheads="1"/>
          </p:cNvSpPr>
          <p:nvPr/>
        </p:nvSpPr>
        <p:spPr bwMode="auto">
          <a:xfrm>
            <a:off x="381000" y="1343981"/>
            <a:ext cx="8496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b="1" dirty="0">
                <a:solidFill>
                  <a:srgbClr val="779FDA"/>
                </a:solidFill>
                <a:latin typeface="+mj-lt"/>
              </a:rPr>
              <a:t>Tips For Talking With Children with I/DD</a:t>
            </a:r>
          </a:p>
        </p:txBody>
      </p:sp>
      <p:pic>
        <p:nvPicPr>
          <p:cNvPr id="30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41148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33400" y="2438400"/>
            <a:ext cx="8229600" cy="1323975"/>
          </a:xfrm>
          <a:prstGeom prst="rect">
            <a:avLst/>
          </a:prstGeom>
          <a:noFill/>
        </p:spPr>
        <p:txBody>
          <a:bodyPr>
            <a:spAutoFit/>
          </a:bodyPr>
          <a:lstStyle/>
          <a:p>
            <a:pPr>
              <a:buFont typeface="Calibri" pitchFamily="34" charset="0"/>
              <a:buChar char="→"/>
              <a:defRPr/>
            </a:pPr>
            <a:r>
              <a:rPr lang="en-US" sz="2000" dirty="0">
                <a:solidFill>
                  <a:schemeClr val="bg1"/>
                </a:solidFill>
                <a:latin typeface="+mn-lt"/>
              </a:rPr>
              <a:t> Insert Text</a:t>
            </a:r>
          </a:p>
          <a:p>
            <a:pPr>
              <a:buFont typeface="Calibri" pitchFamily="34" charset="0"/>
              <a:buChar char="→"/>
              <a:defRPr/>
            </a:pPr>
            <a:r>
              <a:rPr lang="en-US" sz="2000" dirty="0">
                <a:solidFill>
                  <a:schemeClr val="bg1"/>
                </a:solidFill>
                <a:latin typeface="+mn-lt"/>
              </a:rPr>
              <a:t> Insert Text</a:t>
            </a:r>
          </a:p>
          <a:p>
            <a:pPr>
              <a:buFont typeface="Calibri" pitchFamily="34" charset="0"/>
              <a:buChar char="→"/>
              <a:defRPr/>
            </a:pPr>
            <a:endParaRPr lang="en-US" sz="2000" dirty="0">
              <a:solidFill>
                <a:schemeClr val="bg1"/>
              </a:solidFill>
              <a:latin typeface="+mn-lt"/>
            </a:endParaRPr>
          </a:p>
          <a:p>
            <a:pPr>
              <a:defRPr/>
            </a:pPr>
            <a:endParaRPr lang="en-US" sz="2000" dirty="0">
              <a:solidFill>
                <a:schemeClr val="bg1"/>
              </a:solidFill>
              <a:latin typeface="+mn-lt"/>
            </a:endParaRPr>
          </a:p>
        </p:txBody>
      </p:sp>
      <p:sp>
        <p:nvSpPr>
          <p:cNvPr id="9" name="TextBox 8"/>
          <p:cNvSpPr txBox="1"/>
          <p:nvPr/>
        </p:nvSpPr>
        <p:spPr>
          <a:xfrm>
            <a:off x="381000" y="2354196"/>
            <a:ext cx="8382000" cy="3539430"/>
          </a:xfrm>
          <a:prstGeom prst="rect">
            <a:avLst/>
          </a:prstGeom>
          <a:noFill/>
        </p:spPr>
        <p:txBody>
          <a:bodyPr wrap="square">
            <a:spAutoFit/>
          </a:bodyPr>
          <a:lstStyle/>
          <a:p>
            <a:pPr marL="342900" indent="-342900">
              <a:buFont typeface="Wingdings" panose="05000000000000000000" pitchFamily="2" charset="2"/>
              <a:buChar char="Ø"/>
              <a:defRPr/>
            </a:pPr>
            <a:r>
              <a:rPr lang="en-US" sz="2800" b="1" dirty="0">
                <a:solidFill>
                  <a:srgbClr val="8CAEE0"/>
                </a:solidFill>
                <a:latin typeface="+mj-lt"/>
                <a:cs typeface="Calibri" panose="020F0502020204030204" pitchFamily="34" charset="0"/>
              </a:rPr>
              <a:t>“A picture is worth a thousand words.” </a:t>
            </a:r>
          </a:p>
          <a:p>
            <a:pPr marL="342900" indent="-342900">
              <a:buFont typeface="Wingdings" panose="05000000000000000000" pitchFamily="2" charset="2"/>
              <a:buChar char="Ø"/>
              <a:defRPr/>
            </a:pPr>
            <a:r>
              <a:rPr lang="en-US" sz="2800" b="1" dirty="0">
                <a:solidFill>
                  <a:srgbClr val="8CAEE0"/>
                </a:solidFill>
                <a:latin typeface="+mj-lt"/>
                <a:cs typeface="Calibri" panose="020F0502020204030204" pitchFamily="34" charset="0"/>
              </a:rPr>
              <a:t>Break information down into small steps </a:t>
            </a:r>
          </a:p>
          <a:p>
            <a:pPr marL="342900" indent="-342900">
              <a:buFont typeface="Wingdings" panose="05000000000000000000" pitchFamily="2" charset="2"/>
              <a:buChar char="Ø"/>
              <a:defRPr/>
            </a:pPr>
            <a:r>
              <a:rPr lang="en-US" sz="2800" b="1" dirty="0">
                <a:solidFill>
                  <a:srgbClr val="8CAEE0"/>
                </a:solidFill>
                <a:latin typeface="+mj-lt"/>
                <a:cs typeface="Calibri" panose="020F0502020204030204" pitchFamily="34" charset="0"/>
              </a:rPr>
              <a:t>Repetition is helpful. Repetition is helpful.</a:t>
            </a:r>
          </a:p>
          <a:p>
            <a:pPr marL="342900" indent="-342900">
              <a:buFont typeface="Wingdings" panose="05000000000000000000" pitchFamily="2" charset="2"/>
              <a:buChar char="Ø"/>
              <a:defRPr/>
            </a:pPr>
            <a:r>
              <a:rPr lang="en-US" sz="2800" b="1" dirty="0">
                <a:solidFill>
                  <a:srgbClr val="8CAEE0"/>
                </a:solidFill>
                <a:latin typeface="+mj-lt"/>
                <a:cs typeface="Calibri" panose="020F0502020204030204" pitchFamily="34" charset="0"/>
              </a:rPr>
              <a:t>Use as many resources as possible to teach the topic </a:t>
            </a:r>
          </a:p>
          <a:p>
            <a:pPr marL="342900" indent="-342900">
              <a:buFont typeface="Wingdings" panose="05000000000000000000" pitchFamily="2" charset="2"/>
              <a:buChar char="Ø"/>
              <a:defRPr/>
            </a:pPr>
            <a:r>
              <a:rPr lang="en-US" sz="2800" b="1" dirty="0">
                <a:solidFill>
                  <a:srgbClr val="8CAEE0"/>
                </a:solidFill>
                <a:latin typeface="+mj-lt"/>
                <a:cs typeface="Calibri" panose="020F0502020204030204" pitchFamily="34" charset="0"/>
              </a:rPr>
              <a:t>See sexuality as a positive experience and make learning about it more fun</a:t>
            </a:r>
          </a:p>
          <a:p>
            <a:pPr marL="342900" indent="-342900">
              <a:buFont typeface="Wingdings" panose="05000000000000000000" pitchFamily="2" charset="2"/>
              <a:buChar char="Ø"/>
              <a:defRPr/>
            </a:pPr>
            <a:r>
              <a:rPr lang="en-US" sz="2800" b="1" dirty="0">
                <a:solidFill>
                  <a:srgbClr val="8CAEE0"/>
                </a:solidFill>
                <a:latin typeface="+mj-lt"/>
                <a:cs typeface="Calibri" panose="020F0502020204030204" pitchFamily="34" charset="0"/>
              </a:rPr>
              <a:t>Reach out to others for help </a:t>
            </a:r>
          </a:p>
          <a:p>
            <a:pPr marL="342900" indent="-342900">
              <a:buFont typeface="Wingdings" panose="05000000000000000000" pitchFamily="2" charset="2"/>
              <a:buChar char="Ø"/>
              <a:defRPr/>
            </a:pPr>
            <a:r>
              <a:rPr lang="en-US" sz="2800" b="1" dirty="0">
                <a:solidFill>
                  <a:srgbClr val="8CAEE0"/>
                </a:solidFill>
                <a:latin typeface="+mj-lt"/>
                <a:cs typeface="Calibri" panose="020F0502020204030204" pitchFamily="34" charset="0"/>
              </a:rPr>
              <a:t>Stay positive</a:t>
            </a:r>
          </a:p>
        </p:txBody>
      </p:sp>
      <p:pic>
        <p:nvPicPr>
          <p:cNvPr id="10" name="Picture 2" descr="http://www.thetrevorproject.org/page/-/images/uploads/campaign-logos/AskForHelp_Logo_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4582194"/>
            <a:ext cx="2391186" cy="2377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926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b="1" dirty="0"/>
              <a:t>Trending Downward</a:t>
            </a:r>
          </a:p>
        </p:txBody>
      </p:sp>
      <p:pic>
        <p:nvPicPr>
          <p:cNvPr id="1026" name="Picture 2" descr="Bar graph of 5 year average of sexual assault between 1993 and 2014. Graph shows a steady decline in assault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2373923"/>
            <a:ext cx="5488160" cy="376396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6400799" y="2560320"/>
            <a:ext cx="2455817" cy="2677656"/>
          </a:xfrm>
          <a:prstGeom prst="rect">
            <a:avLst/>
          </a:prstGeom>
          <a:noFill/>
        </p:spPr>
        <p:txBody>
          <a:bodyPr wrap="square" rtlCol="0">
            <a:spAutoFit/>
          </a:bodyPr>
          <a:lstStyle/>
          <a:p>
            <a:r>
              <a:rPr lang="en-US" sz="2800" dirty="0">
                <a:solidFill>
                  <a:srgbClr val="00B050"/>
                </a:solidFill>
                <a:latin typeface="+mj-lt"/>
              </a:rPr>
              <a:t>Between 1993 and 2016, the rate of sexual assault  and rape in the US has fallen 63%</a:t>
            </a:r>
          </a:p>
        </p:txBody>
      </p:sp>
      <p:sp>
        <p:nvSpPr>
          <p:cNvPr id="3" name="Slide Number Placeholder 2"/>
          <p:cNvSpPr>
            <a:spLocks noGrp="1"/>
          </p:cNvSpPr>
          <p:nvPr>
            <p:ph type="sldNum" sz="quarter" idx="12"/>
          </p:nvPr>
        </p:nvSpPr>
        <p:spPr/>
        <p:txBody>
          <a:bodyPr/>
          <a:lstStyle/>
          <a:p>
            <a:fld id="{F71ECBEC-498F-4D11-87C7-168C52E29B7C}" type="slidenum">
              <a:rPr lang="en-US" smtClean="0"/>
              <a:t>6</a:t>
            </a:fld>
            <a:endParaRPr lang="en-US"/>
          </a:p>
        </p:txBody>
      </p:sp>
    </p:spTree>
    <p:extLst>
      <p:ext uri="{BB962C8B-B14F-4D97-AF65-F5344CB8AC3E}">
        <p14:creationId xmlns:p14="http://schemas.microsoft.com/office/powerpoint/2010/main" val="34120787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3600" b="1"/>
              <a:t>Benefits of SRE for I/DD </a:t>
            </a:r>
          </a:p>
        </p:txBody>
      </p:sp>
      <p:sp>
        <p:nvSpPr>
          <p:cNvPr id="3" name="Content Placeholder 2"/>
          <p:cNvSpPr>
            <a:spLocks noGrp="1"/>
          </p:cNvSpPr>
          <p:nvPr>
            <p:ph idx="1"/>
          </p:nvPr>
        </p:nvSpPr>
        <p:spPr>
          <a:xfrm>
            <a:off x="457200" y="1273628"/>
            <a:ext cx="8229600" cy="4931229"/>
          </a:xfrm>
        </p:spPr>
        <p:txBody>
          <a:bodyPr>
            <a:normAutofit lnSpcReduction="10000"/>
          </a:bodyPr>
          <a:lstStyle/>
          <a:p>
            <a:pPr marL="0" indent="0">
              <a:buNone/>
            </a:pPr>
            <a:r>
              <a:rPr lang="en-US" sz="2800" dirty="0"/>
              <a:t>Program evaluation utilizing both pre and post tests, finding that…</a:t>
            </a:r>
          </a:p>
          <a:p>
            <a:pPr marL="742950">
              <a:tabLst>
                <a:tab pos="914400" algn="l"/>
              </a:tabLst>
            </a:pPr>
            <a:r>
              <a:rPr lang="en-US" sz="2800" dirty="0"/>
              <a:t>Youth displayed increased understanding of concepts (e.g. boundaries, safety, relationships)</a:t>
            </a:r>
          </a:p>
          <a:p>
            <a:pPr marL="742950">
              <a:tabLst>
                <a:tab pos="914400" algn="l"/>
              </a:tabLst>
            </a:pPr>
            <a:r>
              <a:rPr lang="en-US" sz="2800" dirty="0"/>
              <a:t>Caregivers reported increased comfort and effectiveness in communication regarding sex/sexuality</a:t>
            </a:r>
          </a:p>
          <a:p>
            <a:pPr marL="0" indent="0">
              <a:buNone/>
            </a:pPr>
            <a:r>
              <a:rPr lang="en-US" sz="2800" dirty="0"/>
              <a:t>Limitations</a:t>
            </a:r>
          </a:p>
          <a:p>
            <a:r>
              <a:rPr lang="en-US" sz="2800" dirty="0"/>
              <a:t>Cost </a:t>
            </a:r>
          </a:p>
          <a:p>
            <a:r>
              <a:rPr lang="en-US" sz="2800" dirty="0"/>
              <a:t>Time and Effort Intensive</a:t>
            </a:r>
          </a:p>
          <a:p>
            <a:r>
              <a:rPr lang="en-US" sz="2800" dirty="0"/>
              <a:t>Generalizing concepts taught to real world situations</a:t>
            </a:r>
          </a:p>
          <a:p>
            <a:endParaRPr lang="en-US" sz="2800" dirty="0"/>
          </a:p>
          <a:p>
            <a:endParaRPr lang="en-US" sz="2800" dirty="0"/>
          </a:p>
          <a:p>
            <a:endParaRPr lang="en-US" dirty="0"/>
          </a:p>
        </p:txBody>
      </p:sp>
      <p:sp>
        <p:nvSpPr>
          <p:cNvPr id="4" name="Slide Number Placeholder 3"/>
          <p:cNvSpPr>
            <a:spLocks noGrp="1"/>
          </p:cNvSpPr>
          <p:nvPr>
            <p:ph type="sldNum" sz="quarter" idx="12"/>
          </p:nvPr>
        </p:nvSpPr>
        <p:spPr/>
        <p:txBody>
          <a:bodyPr/>
          <a:lstStyle/>
          <a:p>
            <a:fld id="{F71ECBEC-498F-4D11-87C7-168C52E29B7C}" type="slidenum">
              <a:rPr lang="en-US" smtClean="0"/>
              <a:t>60</a:t>
            </a:fld>
            <a:endParaRPr lang="en-US"/>
          </a:p>
        </p:txBody>
      </p:sp>
    </p:spTree>
    <p:extLst>
      <p:ext uri="{BB962C8B-B14F-4D97-AF65-F5344CB8AC3E}">
        <p14:creationId xmlns:p14="http://schemas.microsoft.com/office/powerpoint/2010/main" val="3163719913"/>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387887" y="1477108"/>
            <a:ext cx="8610600" cy="50937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600"/>
              </a:spcBef>
            </a:pPr>
            <a:r>
              <a:rPr lang="en-US" sz="2800" dirty="0">
                <a:latin typeface="Times New Roman" panose="02020603050405020304" pitchFamily="18" charset="0"/>
              </a:rPr>
              <a:t>101 Renee Lynne Court, Carrboro, NC 27510</a:t>
            </a:r>
          </a:p>
          <a:p>
            <a:pPr algn="ctr" eaLnBrk="1" hangingPunct="1">
              <a:spcBef>
                <a:spcPts val="600"/>
              </a:spcBef>
            </a:pPr>
            <a:r>
              <a:rPr lang="en-US" sz="2800" dirty="0">
                <a:latin typeface="Times New Roman" panose="02020603050405020304" pitchFamily="18" charset="0"/>
              </a:rPr>
              <a:t>919-966-5171</a:t>
            </a:r>
            <a:endParaRPr lang="en-US" dirty="0">
              <a:latin typeface="Times New Roman" panose="02020603050405020304" pitchFamily="18" charset="0"/>
            </a:endParaRPr>
          </a:p>
          <a:p>
            <a:pPr algn="ctr" eaLnBrk="1" hangingPunct="1">
              <a:spcBef>
                <a:spcPts val="600"/>
              </a:spcBef>
            </a:pPr>
            <a:r>
              <a:rPr lang="en-US" sz="2800" dirty="0">
                <a:latin typeface="Times New Roman" panose="02020603050405020304" pitchFamily="18" charset="0"/>
              </a:rPr>
              <a:t>University of North Carolina at Chapel Hill</a:t>
            </a:r>
          </a:p>
          <a:p>
            <a:pPr algn="ctr" eaLnBrk="1" hangingPunct="1">
              <a:spcBef>
                <a:spcPts val="600"/>
              </a:spcBef>
            </a:pPr>
            <a:r>
              <a:rPr lang="en-US" sz="2800" dirty="0">
                <a:latin typeface="Times New Roman" panose="02020603050405020304" pitchFamily="18" charset="0"/>
              </a:rPr>
              <a:t>Campus Box #7255, Chapel Hill, NC 27599-7255</a:t>
            </a:r>
          </a:p>
          <a:p>
            <a:pPr algn="ctr" eaLnBrk="1" hangingPunct="1">
              <a:spcBef>
                <a:spcPts val="600"/>
              </a:spcBef>
            </a:pPr>
            <a:r>
              <a:rPr lang="en-US" sz="3600" dirty="0">
                <a:latin typeface="Times New Roman" panose="02020603050405020304" pitchFamily="18" charset="0"/>
                <a:hlinkClick r:id="rId4"/>
              </a:rPr>
              <a:t>www.cidd.unc.edu</a:t>
            </a:r>
            <a:endParaRPr lang="en-US" sz="3600" dirty="0">
              <a:latin typeface="Times New Roman" panose="02020603050405020304" pitchFamily="18" charset="0"/>
            </a:endParaRPr>
          </a:p>
          <a:p>
            <a:pPr algn="ctr" eaLnBrk="1" hangingPunct="1">
              <a:spcBef>
                <a:spcPts val="600"/>
              </a:spcBef>
            </a:pPr>
            <a:endParaRPr lang="en-US" sz="2800" dirty="0">
              <a:latin typeface="Times New Roman" panose="02020603050405020304" pitchFamily="18" charset="0"/>
            </a:endParaRPr>
          </a:p>
          <a:p>
            <a:pPr algn="ctr" eaLnBrk="1" hangingPunct="1">
              <a:spcBef>
                <a:spcPts val="600"/>
              </a:spcBef>
            </a:pPr>
            <a:r>
              <a:rPr lang="en-US" sz="2800" b="1" dirty="0">
                <a:latin typeface="Times New Roman" panose="02020603050405020304" pitchFamily="18" charset="0"/>
                <a:hlinkClick r:id="rId5"/>
              </a:rPr>
              <a:t>Margaret.DeRamus@cidd.unc.edu</a:t>
            </a:r>
            <a:endParaRPr lang="en-US" sz="2800" b="1" dirty="0">
              <a:latin typeface="Times New Roman" panose="02020603050405020304" pitchFamily="18" charset="0"/>
            </a:endParaRPr>
          </a:p>
          <a:p>
            <a:pPr algn="ctr" eaLnBrk="1" hangingPunct="1">
              <a:spcBef>
                <a:spcPts val="600"/>
              </a:spcBef>
            </a:pPr>
            <a:r>
              <a:rPr lang="en-US" sz="2800" b="1" dirty="0">
                <a:latin typeface="Times New Roman" panose="02020603050405020304" pitchFamily="18" charset="0"/>
                <a:hlinkClick r:id="rId6"/>
              </a:rPr>
              <a:t>Morgan.Parlier@cidd.unc.edu</a:t>
            </a:r>
            <a:endParaRPr lang="en-US" sz="2800" b="1" dirty="0">
              <a:latin typeface="Times New Roman" panose="02020603050405020304" pitchFamily="18" charset="0"/>
            </a:endParaRPr>
          </a:p>
          <a:p>
            <a:pPr algn="ctr" eaLnBrk="1" hangingPunct="1">
              <a:spcBef>
                <a:spcPts val="600"/>
              </a:spcBef>
            </a:pPr>
            <a:r>
              <a:rPr lang="en-US" sz="2800" b="1" dirty="0">
                <a:latin typeface="Times New Roman" panose="02020603050405020304" pitchFamily="18" charset="0"/>
                <a:hlinkClick r:id="rId7"/>
              </a:rPr>
              <a:t>Deborah.Zuver@cidd.unc.edu</a:t>
            </a:r>
            <a:endParaRPr lang="en-US" sz="2800" b="1" dirty="0">
              <a:latin typeface="Times New Roman" panose="02020603050405020304" pitchFamily="18" charset="0"/>
            </a:endParaRPr>
          </a:p>
          <a:p>
            <a:pPr eaLnBrk="1" hangingPunct="1">
              <a:spcBef>
                <a:spcPts val="600"/>
              </a:spcBef>
            </a:pPr>
            <a:endParaRPr lang="en-US" sz="2000" b="1" dirty="0">
              <a:latin typeface="Times New Roman" panose="02020603050405020304" pitchFamily="18" charset="0"/>
            </a:endParaRPr>
          </a:p>
        </p:txBody>
      </p:sp>
      <p:sp>
        <p:nvSpPr>
          <p:cNvPr id="2" name="Rectangle 1"/>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3" name="Rectangle 2"/>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6" name="Rectangle 5"/>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7" name="Rectangle 6"/>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8" name="Slide Number Placeholder 7"/>
          <p:cNvSpPr>
            <a:spLocks noGrp="1"/>
          </p:cNvSpPr>
          <p:nvPr>
            <p:ph type="sldNum" sz="quarter" idx="12"/>
          </p:nvPr>
        </p:nvSpPr>
        <p:spPr/>
        <p:txBody>
          <a:bodyPr/>
          <a:lstStyle/>
          <a:p>
            <a:fld id="{F71ECBEC-498F-4D11-87C7-168C52E29B7C}" type="slidenum">
              <a:rPr lang="en-US" smtClean="0"/>
              <a:t>61</a:t>
            </a:fld>
            <a:endParaRPr lang="en-US"/>
          </a:p>
        </p:txBody>
      </p:sp>
      <p:pic>
        <p:nvPicPr>
          <p:cNvPr id="9" name="Picture 2">
            <a:extLst>
              <a:ext uri="{FF2B5EF4-FFF2-40B4-BE49-F238E27FC236}">
                <a16:creationId xmlns:a16="http://schemas.microsoft.com/office/drawing/2014/main" id="{A25D18EA-BB74-4312-A262-478097C78EA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399" y="152400"/>
            <a:ext cx="5375181" cy="114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5405450"/>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gradFill flip="none" rotWithShape="1">
            <a:gsLst>
              <a:gs pos="0">
                <a:srgbClr val="779FDA">
                  <a:shade val="30000"/>
                  <a:satMod val="115000"/>
                </a:srgbClr>
              </a:gs>
              <a:gs pos="50000">
                <a:srgbClr val="779FDA">
                  <a:shade val="67500"/>
                  <a:satMod val="115000"/>
                </a:srgbClr>
              </a:gs>
              <a:gs pos="100000">
                <a:srgbClr val="779FDA">
                  <a:shade val="100000"/>
                  <a:satMod val="11500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147" name="TextBox 7"/>
          <p:cNvSpPr txBox="1">
            <a:spLocks noChangeArrowheads="1"/>
          </p:cNvSpPr>
          <p:nvPr/>
        </p:nvSpPr>
        <p:spPr bwMode="auto">
          <a:xfrm>
            <a:off x="457200" y="1185863"/>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dirty="0">
                <a:solidFill>
                  <a:schemeClr val="bg1"/>
                </a:solidFill>
                <a:latin typeface="Calibri" pitchFamily="34" charset="0"/>
              </a:rPr>
              <a:t>Resources </a:t>
            </a:r>
            <a:endParaRPr lang="en-US" dirty="0">
              <a:latin typeface="Calibri" pitchFamily="34" charset="0"/>
            </a:endParaRPr>
          </a:p>
        </p:txBody>
      </p:sp>
      <p:sp>
        <p:nvSpPr>
          <p:cNvPr id="6148" name="Line 5"/>
          <p:cNvSpPr>
            <a:spLocks noChangeShapeType="1"/>
          </p:cNvSpPr>
          <p:nvPr/>
        </p:nvSpPr>
        <p:spPr bwMode="auto">
          <a:xfrm>
            <a:off x="266700" y="1765301"/>
            <a:ext cx="8610600" cy="0"/>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dirty="0"/>
          </a:p>
        </p:txBody>
      </p:sp>
      <p:pic>
        <p:nvPicPr>
          <p:cNvPr id="614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411480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28600" y="1765301"/>
            <a:ext cx="8915400" cy="4770537"/>
          </a:xfrm>
          <a:prstGeom prst="rect">
            <a:avLst/>
          </a:prstGeom>
          <a:noFill/>
        </p:spPr>
        <p:txBody>
          <a:bodyPr wrap="square">
            <a:spAutoFit/>
          </a:bodyPr>
          <a:lstStyle/>
          <a:p>
            <a:pPr>
              <a:defRPr/>
            </a:pPr>
            <a:r>
              <a:rPr lang="en-US" sz="2800" b="1" u="sng" dirty="0">
                <a:solidFill>
                  <a:schemeClr val="bg1"/>
                </a:solidFill>
                <a:latin typeface="Calibri" panose="020F0502020204030204" pitchFamily="34" charset="0"/>
                <a:cs typeface="Calibri" panose="020F0502020204030204" pitchFamily="34" charset="0"/>
              </a:rPr>
              <a:t>ON-LINE VIRTUAL COURSE</a:t>
            </a:r>
          </a:p>
          <a:p>
            <a:pPr marL="342900" indent="-342900">
              <a:buFont typeface="Arial" panose="020B0604020202020204" pitchFamily="34" charset="0"/>
              <a:buChar char="•"/>
              <a:defRPr/>
            </a:pPr>
            <a:r>
              <a:rPr lang="en-US" sz="2400" b="1" dirty="0">
                <a:solidFill>
                  <a:schemeClr val="bg1"/>
                </a:solidFill>
                <a:latin typeface="Calibri" panose="020F0502020204030204" pitchFamily="34" charset="0"/>
                <a:cs typeface="Calibri" panose="020F0502020204030204" pitchFamily="34" charset="0"/>
              </a:rPr>
              <a:t>Talking with Your Kids: Sexuality and Developmental Disabilities. Katherine McLaughlin, 2017 </a:t>
            </a:r>
            <a:r>
              <a:rPr lang="en-US" sz="2400" b="1" dirty="0">
                <a:solidFill>
                  <a:schemeClr val="bg1"/>
                </a:solidFill>
                <a:latin typeface="Calibri" panose="020F0502020204030204" pitchFamily="34" charset="0"/>
                <a:cs typeface="Calibri" panose="020F0502020204030204" pitchFamily="34" charset="0"/>
                <a:hlinkClick r:id="rId4"/>
              </a:rPr>
              <a:t>www.disabilityworkshops.com</a:t>
            </a:r>
            <a:r>
              <a:rPr lang="en-US" sz="2400" b="1" dirty="0">
                <a:solidFill>
                  <a:schemeClr val="bg1"/>
                </a:solidFill>
                <a:latin typeface="Calibri" panose="020F0502020204030204" pitchFamily="34" charset="0"/>
                <a:cs typeface="Calibri" panose="020F0502020204030204" pitchFamily="34" charset="0"/>
              </a:rPr>
              <a:t> </a:t>
            </a:r>
          </a:p>
          <a:p>
            <a:pPr marL="342900" indent="-342900">
              <a:buFont typeface="Arial" panose="020B0604020202020204" pitchFamily="34" charset="0"/>
              <a:buChar char="•"/>
              <a:defRPr/>
            </a:pPr>
            <a:endParaRPr lang="en-US" sz="800" b="1" dirty="0">
              <a:solidFill>
                <a:schemeClr val="bg1"/>
              </a:solidFill>
              <a:latin typeface="Calibri" panose="020F0502020204030204" pitchFamily="34" charset="0"/>
              <a:cs typeface="Calibri" panose="020F0502020204030204" pitchFamily="34" charset="0"/>
            </a:endParaRPr>
          </a:p>
          <a:p>
            <a:pPr>
              <a:defRPr/>
            </a:pPr>
            <a:r>
              <a:rPr lang="en-US" sz="2800" b="1" u="sng" dirty="0">
                <a:solidFill>
                  <a:schemeClr val="bg1"/>
                </a:solidFill>
                <a:latin typeface="Calibri" panose="020F0502020204030204" pitchFamily="34" charset="0"/>
                <a:cs typeface="Calibri" panose="020F0502020204030204" pitchFamily="34" charset="0"/>
              </a:rPr>
              <a:t>WEBSITES</a:t>
            </a:r>
          </a:p>
          <a:p>
            <a:pPr marL="457200" indent="-457200">
              <a:buFont typeface="Arial" panose="020B0604020202020204" pitchFamily="34" charset="0"/>
              <a:buChar char="•"/>
              <a:defRPr/>
            </a:pPr>
            <a:r>
              <a:rPr lang="en-US" sz="2400" b="1" dirty="0" err="1">
                <a:solidFill>
                  <a:schemeClr val="bg1"/>
                </a:solidFill>
                <a:latin typeface="Calibri" panose="020F0502020204030204" pitchFamily="34" charset="0"/>
                <a:cs typeface="Calibri" panose="020F0502020204030204" pitchFamily="34" charset="0"/>
              </a:rPr>
              <a:t>Elevatus</a:t>
            </a:r>
            <a:r>
              <a:rPr lang="en-US" sz="2400" b="1" dirty="0">
                <a:solidFill>
                  <a:schemeClr val="bg1"/>
                </a:solidFill>
                <a:latin typeface="Calibri" panose="020F0502020204030204" pitchFamily="34" charset="0"/>
                <a:cs typeface="Calibri" panose="020F0502020204030204" pitchFamily="34" charset="0"/>
              </a:rPr>
              <a:t> Training: </a:t>
            </a:r>
            <a:r>
              <a:rPr lang="en-US" sz="2400" b="1" dirty="0">
                <a:solidFill>
                  <a:schemeClr val="bg1"/>
                </a:solidFill>
                <a:latin typeface="Calibri" panose="020F0502020204030204" pitchFamily="34" charset="0"/>
                <a:cs typeface="Calibri" panose="020F0502020204030204" pitchFamily="34" charset="0"/>
                <a:hlinkClick r:id="rId5"/>
              </a:rPr>
              <a:t>www.elevatustraining.com</a:t>
            </a:r>
          </a:p>
          <a:p>
            <a:pPr marL="457200" indent="-457200">
              <a:buFont typeface="Arial" panose="020B0604020202020204" pitchFamily="34" charset="0"/>
              <a:buChar char="•"/>
              <a:defRPr/>
            </a:pPr>
            <a:r>
              <a:rPr lang="en-US" sz="2400" b="1" dirty="0">
                <a:solidFill>
                  <a:schemeClr val="bg1"/>
                </a:solidFill>
                <a:latin typeface="Calibri" panose="020F0502020204030204" pitchFamily="34" charset="0"/>
                <a:cs typeface="Calibri" panose="020F0502020204030204" pitchFamily="34" charset="0"/>
              </a:rPr>
              <a:t>Healthy Bodies: </a:t>
            </a:r>
            <a:r>
              <a:rPr lang="en-US" sz="2400" b="1" dirty="0">
                <a:latin typeface="Calibri" panose="020F0502020204030204" pitchFamily="34" charset="0"/>
                <a:cs typeface="Calibri" panose="020F0502020204030204" pitchFamily="34" charset="0"/>
                <a:hlinkClick r:id="rId6"/>
              </a:rPr>
              <a:t>vkc.mc.vanderbilt.edu/</a:t>
            </a:r>
            <a:r>
              <a:rPr lang="en-US" sz="2400" b="1" dirty="0" err="1">
                <a:latin typeface="Calibri" panose="020F0502020204030204" pitchFamily="34" charset="0"/>
                <a:cs typeface="Calibri" panose="020F0502020204030204" pitchFamily="34" charset="0"/>
                <a:hlinkClick r:id="rId6"/>
              </a:rPr>
              <a:t>healthybodies</a:t>
            </a:r>
            <a:r>
              <a:rPr lang="en-US" sz="2400" b="1" dirty="0">
                <a:latin typeface="Calibri" panose="020F0502020204030204" pitchFamily="34" charset="0"/>
                <a:cs typeface="Calibri" panose="020F0502020204030204" pitchFamily="34" charset="0"/>
                <a:hlinkClick r:id="rId6"/>
              </a:rPr>
              <a:t>/</a:t>
            </a:r>
            <a:r>
              <a:rPr lang="en-US" sz="2400" b="1" dirty="0">
                <a:latin typeface="Calibri" panose="020F0502020204030204" pitchFamily="34" charset="0"/>
                <a:cs typeface="Calibri" panose="020F0502020204030204" pitchFamily="34" charset="0"/>
              </a:rPr>
              <a:t> </a:t>
            </a:r>
          </a:p>
          <a:p>
            <a:pPr marL="457200" indent="-457200">
              <a:buFont typeface="Arial" panose="020B0604020202020204" pitchFamily="34" charset="0"/>
              <a:buChar char="•"/>
              <a:defRPr/>
            </a:pPr>
            <a:r>
              <a:rPr lang="en-US" sz="2400" b="1" dirty="0">
                <a:solidFill>
                  <a:schemeClr val="bg1"/>
                </a:solidFill>
                <a:latin typeface="Calibri" panose="020F0502020204030204" pitchFamily="34" charset="0"/>
                <a:cs typeface="Calibri" panose="020F0502020204030204" pitchFamily="34" charset="0"/>
              </a:rPr>
              <a:t>OAR Sex Ed for Self-Advocates: </a:t>
            </a:r>
            <a:r>
              <a:rPr lang="en-US" sz="2400" b="1" dirty="0">
                <a:solidFill>
                  <a:schemeClr val="bg1"/>
                </a:solidFill>
                <a:latin typeface="Calibri" panose="020F0502020204030204" pitchFamily="34" charset="0"/>
                <a:cs typeface="Calibri" panose="020F0502020204030204" pitchFamily="34" charset="0"/>
                <a:hlinkClick r:id="rId7"/>
              </a:rPr>
              <a:t>https://researchautism.org/sex-ed-guide/</a:t>
            </a:r>
            <a:endParaRPr lang="en-US" sz="2400" b="1" dirty="0">
              <a:solidFill>
                <a:schemeClr val="bg1"/>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defRPr/>
            </a:pPr>
            <a:r>
              <a:rPr lang="en-US" sz="2400" b="1" dirty="0">
                <a:solidFill>
                  <a:schemeClr val="bg1"/>
                </a:solidFill>
                <a:latin typeface="Calibri" panose="020F0502020204030204" pitchFamily="34" charset="0"/>
                <a:cs typeface="Calibri" panose="020F0502020204030204" pitchFamily="34" charset="0"/>
              </a:rPr>
              <a:t>SEICUS: </a:t>
            </a:r>
            <a:r>
              <a:rPr lang="en-US" sz="2400" b="1" dirty="0">
                <a:solidFill>
                  <a:schemeClr val="bg1"/>
                </a:solidFill>
                <a:latin typeface="Calibri" panose="020F0502020204030204" pitchFamily="34" charset="0"/>
                <a:cs typeface="Calibri" panose="020F0502020204030204" pitchFamily="34" charset="0"/>
                <a:hlinkClick r:id="rId8"/>
              </a:rPr>
              <a:t>https://siecus.org/resources/the-guidelines/</a:t>
            </a:r>
            <a:r>
              <a:rPr lang="en-US" sz="2400" b="1" dirty="0">
                <a:solidFill>
                  <a:schemeClr val="bg1"/>
                </a:solidFill>
                <a:latin typeface="Calibri" panose="020F0502020204030204" pitchFamily="34" charset="0"/>
                <a:cs typeface="Calibri" panose="020F0502020204030204" pitchFamily="34" charset="0"/>
              </a:rPr>
              <a:t>   </a:t>
            </a:r>
          </a:p>
          <a:p>
            <a:pPr marL="457200" indent="-457200">
              <a:buFont typeface="Arial" panose="020B0604020202020204" pitchFamily="34" charset="0"/>
              <a:buChar char="•"/>
              <a:defRPr/>
            </a:pPr>
            <a:r>
              <a:rPr lang="en-US" sz="2400" b="1" dirty="0">
                <a:solidFill>
                  <a:schemeClr val="bg1"/>
                </a:solidFill>
                <a:latin typeface="Calibri" panose="020F0502020204030204" pitchFamily="34" charset="0"/>
                <a:cs typeface="Calibri" panose="020F0502020204030204" pitchFamily="34" charset="0"/>
              </a:rPr>
              <a:t>Sexuality Resource Center for Parents: </a:t>
            </a:r>
            <a:r>
              <a:rPr lang="en-US" sz="2400" b="1" dirty="0">
                <a:solidFill>
                  <a:schemeClr val="bg1"/>
                </a:solidFill>
                <a:latin typeface="Calibri" panose="020F0502020204030204" pitchFamily="34" charset="0"/>
                <a:cs typeface="Calibri" panose="020F0502020204030204" pitchFamily="34" charset="0"/>
                <a:hlinkClick r:id="rId5"/>
              </a:rPr>
              <a:t>www.srcp.org</a:t>
            </a:r>
            <a:endParaRPr lang="en-US" sz="2400" b="1" dirty="0">
              <a:solidFill>
                <a:schemeClr val="bg1"/>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defRPr/>
            </a:pPr>
            <a:r>
              <a:rPr lang="en-US" sz="2400" b="1" dirty="0">
                <a:solidFill>
                  <a:schemeClr val="bg1"/>
                </a:solidFill>
                <a:latin typeface="Calibri" panose="020F0502020204030204" pitchFamily="34" charset="0"/>
                <a:cs typeface="Calibri" panose="020F0502020204030204" pitchFamily="34" charset="0"/>
              </a:rPr>
              <a:t>Planned Parenthood: </a:t>
            </a:r>
            <a:r>
              <a:rPr lang="en-US" sz="2400" b="1" dirty="0">
                <a:solidFill>
                  <a:schemeClr val="bg1"/>
                </a:solidFill>
                <a:latin typeface="Calibri" panose="020F0502020204030204" pitchFamily="34" charset="0"/>
                <a:cs typeface="Calibri" panose="020F0502020204030204" pitchFamily="34" charset="0"/>
                <a:hlinkClick r:id="rId9"/>
              </a:rPr>
              <a:t>www.plannedparenthood.org</a:t>
            </a:r>
            <a:endParaRPr lang="en-US" sz="2400" b="1" dirty="0">
              <a:solidFill>
                <a:schemeClr val="bg1"/>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defRPr/>
            </a:pPr>
            <a:r>
              <a:rPr lang="en-US" sz="2400" b="1" dirty="0">
                <a:solidFill>
                  <a:schemeClr val="bg1"/>
                </a:solidFill>
                <a:latin typeface="Calibri" panose="020F0502020204030204" pitchFamily="34" charset="0"/>
                <a:cs typeface="Calibri" panose="020F0502020204030204" pitchFamily="34" charset="0"/>
              </a:rPr>
              <a:t>Advocates for Youth: </a:t>
            </a:r>
            <a:r>
              <a:rPr lang="en-US" sz="2400" b="1" dirty="0">
                <a:solidFill>
                  <a:schemeClr val="bg1"/>
                </a:solidFill>
                <a:latin typeface="Calibri" panose="020F0502020204030204" pitchFamily="34" charset="0"/>
                <a:cs typeface="Calibri" panose="020F0502020204030204" pitchFamily="34" charset="0"/>
                <a:hlinkClick r:id="rId10"/>
              </a:rPr>
              <a:t>www.advocatesforyouth.org</a:t>
            </a:r>
            <a:r>
              <a:rPr lang="en-US" sz="2400" b="1"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7732089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gradFill flip="none" rotWithShape="1">
            <a:gsLst>
              <a:gs pos="0">
                <a:srgbClr val="779FDA">
                  <a:shade val="30000"/>
                  <a:satMod val="115000"/>
                </a:srgbClr>
              </a:gs>
              <a:gs pos="50000">
                <a:srgbClr val="779FDA">
                  <a:shade val="67500"/>
                  <a:satMod val="115000"/>
                </a:srgbClr>
              </a:gs>
              <a:gs pos="100000">
                <a:srgbClr val="779FDA">
                  <a:shade val="100000"/>
                  <a:satMod val="11500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147" name="TextBox 7"/>
          <p:cNvSpPr txBox="1">
            <a:spLocks noChangeArrowheads="1"/>
          </p:cNvSpPr>
          <p:nvPr/>
        </p:nvSpPr>
        <p:spPr bwMode="auto">
          <a:xfrm>
            <a:off x="457200" y="1030119"/>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dirty="0">
                <a:solidFill>
                  <a:schemeClr val="bg1"/>
                </a:solidFill>
                <a:latin typeface="Calibri" pitchFamily="34" charset="0"/>
              </a:rPr>
              <a:t>Resources </a:t>
            </a:r>
            <a:endParaRPr lang="en-US" dirty="0">
              <a:latin typeface="Calibri" pitchFamily="34" charset="0"/>
            </a:endParaRPr>
          </a:p>
        </p:txBody>
      </p:sp>
      <p:sp>
        <p:nvSpPr>
          <p:cNvPr id="6148" name="Line 5"/>
          <p:cNvSpPr>
            <a:spLocks noChangeShapeType="1"/>
          </p:cNvSpPr>
          <p:nvPr/>
        </p:nvSpPr>
        <p:spPr bwMode="auto">
          <a:xfrm>
            <a:off x="228600" y="1609557"/>
            <a:ext cx="8610600" cy="0"/>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dirty="0"/>
          </a:p>
        </p:txBody>
      </p:sp>
      <p:pic>
        <p:nvPicPr>
          <p:cNvPr id="614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411480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28600" y="1522414"/>
            <a:ext cx="8229600" cy="5262979"/>
          </a:xfrm>
          <a:prstGeom prst="rect">
            <a:avLst/>
          </a:prstGeom>
          <a:noFill/>
        </p:spPr>
        <p:txBody>
          <a:bodyPr>
            <a:spAutoFit/>
          </a:bodyPr>
          <a:lstStyle/>
          <a:p>
            <a:pPr>
              <a:defRPr/>
            </a:pPr>
            <a:r>
              <a:rPr lang="en-US" sz="2400" b="1" u="sng" dirty="0">
                <a:solidFill>
                  <a:schemeClr val="bg1"/>
                </a:solidFill>
                <a:latin typeface="Calibri" panose="020F0502020204030204" pitchFamily="34" charset="0"/>
                <a:cs typeface="Calibri" panose="020F0502020204030204" pitchFamily="34" charset="0"/>
              </a:rPr>
              <a:t>BOOKS</a:t>
            </a:r>
          </a:p>
          <a:p>
            <a:pPr marL="342900" indent="-342900">
              <a:buFont typeface="Arial" panose="020B0604020202020204" pitchFamily="34" charset="0"/>
              <a:buChar char="•"/>
              <a:defRPr/>
            </a:pPr>
            <a:r>
              <a:rPr lang="en-US" sz="2600" b="1" i="1" dirty="0">
                <a:solidFill>
                  <a:schemeClr val="bg1"/>
                </a:solidFill>
                <a:latin typeface="Calibri" panose="020F0502020204030204" pitchFamily="34" charset="0"/>
                <a:cs typeface="Calibri" panose="020F0502020204030204" pitchFamily="34" charset="0"/>
              </a:rPr>
              <a:t>Teaching Children with Down Syndrome about Their Bodies, Boundaries, and Sexuality</a:t>
            </a:r>
            <a:r>
              <a:rPr lang="en-US" sz="2600" b="1" dirty="0">
                <a:solidFill>
                  <a:schemeClr val="bg1"/>
                </a:solidFill>
                <a:latin typeface="Calibri" panose="020F0502020204030204" pitchFamily="34" charset="0"/>
                <a:cs typeface="Calibri" panose="020F0502020204030204" pitchFamily="34" charset="0"/>
              </a:rPr>
              <a:t>. Terri Couwenhoven. Woodbine House. 2007</a:t>
            </a:r>
          </a:p>
          <a:p>
            <a:pPr marL="342900" indent="-342900">
              <a:buFont typeface="Arial" panose="020B0604020202020204" pitchFamily="34" charset="0"/>
              <a:buChar char="•"/>
              <a:defRPr/>
            </a:pPr>
            <a:r>
              <a:rPr lang="en-US" sz="2600" b="1" i="1" dirty="0">
                <a:solidFill>
                  <a:schemeClr val="bg1"/>
                </a:solidFill>
                <a:latin typeface="Calibri" panose="020F0502020204030204" pitchFamily="34" charset="0"/>
                <a:cs typeface="Calibri" panose="020F0502020204030204" pitchFamily="34" charset="0"/>
              </a:rPr>
              <a:t>The Boy’s Guide to Growing Up: Choices and Changes During Puberty. </a:t>
            </a:r>
            <a:r>
              <a:rPr lang="en-US" sz="2600" b="1" dirty="0">
                <a:solidFill>
                  <a:schemeClr val="bg1"/>
                </a:solidFill>
                <a:latin typeface="Calibri" panose="020F0502020204030204" pitchFamily="34" charset="0"/>
                <a:cs typeface="Calibri" panose="020F0502020204030204" pitchFamily="34" charset="0"/>
              </a:rPr>
              <a:t>Terri Couwenhoven. Woodbine House. 2012</a:t>
            </a:r>
          </a:p>
          <a:p>
            <a:pPr marL="342900" indent="-342900">
              <a:buFont typeface="Arial" panose="020B0604020202020204" pitchFamily="34" charset="0"/>
              <a:buChar char="•"/>
              <a:defRPr/>
            </a:pPr>
            <a:r>
              <a:rPr lang="en-US" sz="2600" b="1" i="1" dirty="0">
                <a:solidFill>
                  <a:schemeClr val="bg1"/>
                </a:solidFill>
                <a:latin typeface="Calibri" panose="020F0502020204030204" pitchFamily="34" charset="0"/>
                <a:cs typeface="Calibri" panose="020F0502020204030204" pitchFamily="34" charset="0"/>
              </a:rPr>
              <a:t>The Girl’s Guide to Growing up: Choices and Changes During the Tween Years. </a:t>
            </a:r>
            <a:r>
              <a:rPr lang="en-US" sz="2600" b="1" dirty="0">
                <a:solidFill>
                  <a:schemeClr val="bg1"/>
                </a:solidFill>
                <a:latin typeface="Calibri" panose="020F0502020204030204" pitchFamily="34" charset="0"/>
                <a:cs typeface="Calibri" panose="020F0502020204030204" pitchFamily="34" charset="0"/>
              </a:rPr>
              <a:t>Terri Couwenhoven. Woodbine House. 2012</a:t>
            </a:r>
          </a:p>
          <a:p>
            <a:pPr marL="342900" indent="-342900">
              <a:buFont typeface="Arial" panose="020B0604020202020204" pitchFamily="34" charset="0"/>
              <a:buChar char="•"/>
              <a:defRPr/>
            </a:pPr>
            <a:r>
              <a:rPr lang="en-US" sz="2600" b="1" i="1" dirty="0">
                <a:solidFill>
                  <a:schemeClr val="bg1"/>
                </a:solidFill>
                <a:latin typeface="Calibri" panose="020F0502020204030204" pitchFamily="34" charset="0"/>
                <a:cs typeface="Calibri" panose="020F0502020204030204" pitchFamily="34" charset="0"/>
              </a:rPr>
              <a:t>I Openers: Parents Ask Questions About Sexuality and Children with Developmental Disabilities</a:t>
            </a:r>
            <a:r>
              <a:rPr lang="en-US" sz="2600" b="1" dirty="0">
                <a:solidFill>
                  <a:schemeClr val="bg1"/>
                </a:solidFill>
                <a:latin typeface="Calibri" panose="020F0502020204030204" pitchFamily="34" charset="0"/>
                <a:cs typeface="Calibri" panose="020F0502020204030204" pitchFamily="34" charset="0"/>
              </a:rPr>
              <a:t>. Dave Hingsburger. Family Support Institute Press. 1993</a:t>
            </a:r>
          </a:p>
        </p:txBody>
      </p:sp>
    </p:spTree>
    <p:extLst>
      <p:ext uri="{BB962C8B-B14F-4D97-AF65-F5344CB8AC3E}">
        <p14:creationId xmlns:p14="http://schemas.microsoft.com/office/powerpoint/2010/main" val="33807299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gradFill flip="none" rotWithShape="1">
            <a:gsLst>
              <a:gs pos="0">
                <a:srgbClr val="779FDA">
                  <a:shade val="30000"/>
                  <a:satMod val="115000"/>
                </a:srgbClr>
              </a:gs>
              <a:gs pos="50000">
                <a:srgbClr val="779FDA">
                  <a:shade val="67500"/>
                  <a:satMod val="115000"/>
                </a:srgbClr>
              </a:gs>
              <a:gs pos="100000">
                <a:srgbClr val="779FDA">
                  <a:shade val="100000"/>
                  <a:satMod val="11500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147" name="TextBox 7"/>
          <p:cNvSpPr txBox="1">
            <a:spLocks noChangeArrowheads="1"/>
          </p:cNvSpPr>
          <p:nvPr/>
        </p:nvSpPr>
        <p:spPr bwMode="auto">
          <a:xfrm>
            <a:off x="457200" y="1030119"/>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dirty="0">
                <a:solidFill>
                  <a:schemeClr val="bg1"/>
                </a:solidFill>
                <a:latin typeface="Calibri" pitchFamily="34" charset="0"/>
              </a:rPr>
              <a:t>Resources </a:t>
            </a:r>
            <a:endParaRPr lang="en-US" dirty="0">
              <a:latin typeface="Calibri" pitchFamily="34" charset="0"/>
            </a:endParaRPr>
          </a:p>
        </p:txBody>
      </p:sp>
      <p:sp>
        <p:nvSpPr>
          <p:cNvPr id="6148" name="Line 5"/>
          <p:cNvSpPr>
            <a:spLocks noChangeShapeType="1"/>
          </p:cNvSpPr>
          <p:nvPr/>
        </p:nvSpPr>
        <p:spPr bwMode="auto">
          <a:xfrm>
            <a:off x="228600" y="1609557"/>
            <a:ext cx="8610600" cy="0"/>
          </a:xfrm>
          <a:prstGeom prst="line">
            <a:avLst/>
          </a:prstGeom>
          <a:noFill/>
          <a:ln w="15875" algn="ctr">
            <a:solidFill>
              <a:schemeClr val="bg1"/>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dirty="0"/>
          </a:p>
        </p:txBody>
      </p:sp>
      <p:pic>
        <p:nvPicPr>
          <p:cNvPr id="614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411480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28600" y="1522414"/>
            <a:ext cx="8229600" cy="5570756"/>
          </a:xfrm>
          <a:prstGeom prst="rect">
            <a:avLst/>
          </a:prstGeom>
          <a:noFill/>
        </p:spPr>
        <p:txBody>
          <a:bodyPr>
            <a:spAutoFit/>
          </a:bodyPr>
          <a:lstStyle/>
          <a:p>
            <a:pPr>
              <a:defRPr/>
            </a:pPr>
            <a:r>
              <a:rPr lang="en-US" sz="2400" b="1" u="sng" dirty="0">
                <a:solidFill>
                  <a:schemeClr val="bg1"/>
                </a:solidFill>
                <a:latin typeface="Calibri" panose="020F0502020204030204" pitchFamily="34" charset="0"/>
                <a:cs typeface="Calibri" panose="020F0502020204030204" pitchFamily="34" charset="0"/>
              </a:rPr>
              <a:t>BOOKS</a:t>
            </a:r>
          </a:p>
          <a:p>
            <a:pPr marL="342900" indent="-342900">
              <a:buFont typeface="Arial" panose="020B0604020202020204" pitchFamily="34" charset="0"/>
              <a:buChar char="•"/>
              <a:defRPr/>
            </a:pPr>
            <a:r>
              <a:rPr lang="en-US" sz="2600" b="1" i="1" dirty="0">
                <a:solidFill>
                  <a:schemeClr val="bg1"/>
                </a:solidFill>
                <a:latin typeface="Calibri" panose="020F0502020204030204" pitchFamily="34" charset="0"/>
                <a:cs typeface="Calibri" panose="020F0502020204030204" pitchFamily="34" charset="0"/>
              </a:rPr>
              <a:t>Sexuality: Your Sons and Daughters with Intellectual Disabilities. </a:t>
            </a:r>
            <a:r>
              <a:rPr lang="en-US" sz="2600" b="1" dirty="0">
                <a:solidFill>
                  <a:schemeClr val="bg1"/>
                </a:solidFill>
                <a:latin typeface="Calibri" panose="020F0502020204030204" pitchFamily="34" charset="0"/>
                <a:cs typeface="Calibri" panose="020F0502020204030204" pitchFamily="34" charset="0"/>
              </a:rPr>
              <a:t>Karen Melberg Schwier and David Hingsburger.</a:t>
            </a:r>
          </a:p>
          <a:p>
            <a:pPr marL="342900" indent="-342900">
              <a:buFont typeface="Arial" panose="020B0604020202020204" pitchFamily="34" charset="0"/>
              <a:buChar char="•"/>
              <a:defRPr/>
            </a:pPr>
            <a:r>
              <a:rPr lang="en-US" sz="2600" b="1" i="1" dirty="0">
                <a:solidFill>
                  <a:schemeClr val="bg1"/>
                </a:solidFill>
                <a:latin typeface="Calibri" panose="020F0502020204030204" pitchFamily="34" charset="0"/>
                <a:cs typeface="Calibri" panose="020F0502020204030204" pitchFamily="34" charset="0"/>
              </a:rPr>
              <a:t>Just Say Know: Understanding and Reducing the Risk of Sexual Victimization of People with Developmental Disabilities. </a:t>
            </a:r>
            <a:r>
              <a:rPr lang="en-US" sz="2600" b="1" dirty="0">
                <a:solidFill>
                  <a:schemeClr val="bg1"/>
                </a:solidFill>
                <a:latin typeface="Calibri" panose="020F0502020204030204" pitchFamily="34" charset="0"/>
                <a:cs typeface="Calibri" panose="020F0502020204030204" pitchFamily="34" charset="0"/>
              </a:rPr>
              <a:t>Dave Hingsburger. Diverse city Press, Inc. 1995</a:t>
            </a:r>
          </a:p>
          <a:p>
            <a:pPr marL="342900" indent="-342900">
              <a:buFont typeface="Arial" panose="020B0604020202020204" pitchFamily="34" charset="0"/>
              <a:buChar char="•"/>
              <a:defRPr/>
            </a:pPr>
            <a:r>
              <a:rPr lang="en-US" sz="2600" b="1" i="1" dirty="0">
                <a:solidFill>
                  <a:schemeClr val="bg1"/>
                </a:solidFill>
                <a:latin typeface="Calibri" panose="020F0502020204030204" pitchFamily="34" charset="0"/>
                <a:cs typeface="Calibri" panose="020F0502020204030204" pitchFamily="34" charset="0"/>
              </a:rPr>
              <a:t>It’s So Amazing. </a:t>
            </a:r>
            <a:r>
              <a:rPr lang="en-US" sz="2600" b="1" dirty="0">
                <a:solidFill>
                  <a:schemeClr val="bg1"/>
                </a:solidFill>
                <a:latin typeface="Calibri" panose="020F0502020204030204" pitchFamily="34" charset="0"/>
                <a:cs typeface="Calibri" panose="020F0502020204030204" pitchFamily="34" charset="0"/>
              </a:rPr>
              <a:t>Robie Harris, Candlewick Press, 1999</a:t>
            </a:r>
          </a:p>
          <a:p>
            <a:pPr marL="342900" indent="-342900">
              <a:buFont typeface="Arial" panose="020B0604020202020204" pitchFamily="34" charset="0"/>
              <a:buChar char="•"/>
              <a:defRPr/>
            </a:pPr>
            <a:r>
              <a:rPr lang="en-US" sz="2600" b="1" i="1" dirty="0">
                <a:solidFill>
                  <a:schemeClr val="bg1"/>
                </a:solidFill>
                <a:latin typeface="Calibri" panose="020F0502020204030204" pitchFamily="34" charset="0"/>
                <a:cs typeface="Calibri" panose="020F0502020204030204" pitchFamily="34" charset="0"/>
              </a:rPr>
              <a:t>It’s Perfectly Normal. </a:t>
            </a:r>
            <a:r>
              <a:rPr lang="en-US" sz="2600" b="1" dirty="0">
                <a:solidFill>
                  <a:schemeClr val="bg1"/>
                </a:solidFill>
                <a:latin typeface="Calibri" panose="020F0502020204030204" pitchFamily="34" charset="0"/>
                <a:cs typeface="Calibri" panose="020F0502020204030204" pitchFamily="34" charset="0"/>
              </a:rPr>
              <a:t>Robie Harris, Candlewick press, 1994</a:t>
            </a:r>
          </a:p>
          <a:p>
            <a:pPr marL="342900" indent="-342900">
              <a:buFont typeface="Arial" panose="020B0604020202020204" pitchFamily="34" charset="0"/>
              <a:buChar char="•"/>
              <a:defRPr/>
            </a:pPr>
            <a:r>
              <a:rPr lang="en-US" sz="2600" b="1" i="1" dirty="0">
                <a:solidFill>
                  <a:schemeClr val="bg1"/>
                </a:solidFill>
                <a:latin typeface="Calibri" panose="020F0502020204030204" pitchFamily="34" charset="0"/>
                <a:cs typeface="Calibri" panose="020F0502020204030204" pitchFamily="34" charset="0"/>
              </a:rPr>
              <a:t>Changing Bodies, Changing Lives. </a:t>
            </a:r>
            <a:r>
              <a:rPr lang="en-US" sz="2600" b="1" dirty="0">
                <a:solidFill>
                  <a:schemeClr val="bg1"/>
                </a:solidFill>
                <a:latin typeface="Calibri" panose="020F0502020204030204" pitchFamily="34" charset="0"/>
                <a:cs typeface="Calibri" panose="020F0502020204030204" pitchFamily="34" charset="0"/>
              </a:rPr>
              <a:t>Ruth Bell, Three Rivers Press, 1998</a:t>
            </a:r>
          </a:p>
          <a:p>
            <a:pPr marL="342900" indent="-342900">
              <a:buFont typeface="Arial" panose="020B0604020202020204" pitchFamily="34" charset="0"/>
              <a:buChar char="•"/>
              <a:defRPr/>
            </a:pPr>
            <a:endParaRPr lang="en-US" sz="2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64094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1729"/>
            <a:ext cx="8229600" cy="498022"/>
          </a:xfrm>
        </p:spPr>
        <p:txBody>
          <a:bodyPr>
            <a:normAutofit/>
          </a:bodyPr>
          <a:lstStyle/>
          <a:p>
            <a:r>
              <a:rPr lang="en-US" sz="2400" b="1" dirty="0">
                <a:latin typeface="Times New Roman"/>
                <a:cs typeface="Times New Roman"/>
              </a:rPr>
              <a:t>References</a:t>
            </a:r>
            <a:endParaRPr lang="en-US" b="1" dirty="0">
              <a:cs typeface="Times New Roman" panose="02020603050405020304" pitchFamily="18" charset="0"/>
            </a:endParaRPr>
          </a:p>
        </p:txBody>
      </p:sp>
      <p:sp>
        <p:nvSpPr>
          <p:cNvPr id="5" name="Content Placeholder 4">
            <a:extLst>
              <a:ext uri="{FF2B5EF4-FFF2-40B4-BE49-F238E27FC236}">
                <a16:creationId xmlns:a16="http://schemas.microsoft.com/office/drawing/2014/main" id="{CE60C3E7-1796-47F3-AA7B-B71B8753AA53}"/>
              </a:ext>
            </a:extLst>
          </p:cNvPr>
          <p:cNvSpPr>
            <a:spLocks noGrp="1"/>
          </p:cNvSpPr>
          <p:nvPr>
            <p:ph idx="1"/>
          </p:nvPr>
        </p:nvSpPr>
        <p:spPr>
          <a:xfrm>
            <a:off x="657225" y="1466026"/>
            <a:ext cx="8029575" cy="4682898"/>
          </a:xfrm>
        </p:spPr>
        <p:txBody>
          <a:bodyPr vert="horz" lIns="68580" tIns="34290" rIns="68580" bIns="34290" rtlCol="0" anchor="t">
            <a:normAutofit/>
          </a:bodyPr>
          <a:lstStyle/>
          <a:p>
            <a:pPr marL="0" indent="0">
              <a:buNone/>
            </a:pPr>
            <a:r>
              <a:rPr lang="en-US" sz="1200" dirty="0">
                <a:latin typeface="Times New Roman"/>
                <a:cs typeface="Times New Roman"/>
              </a:rPr>
              <a:t>Alberta Health Services. (2016). </a:t>
            </a:r>
            <a:r>
              <a:rPr lang="en-US" sz="1200" i="1" dirty="0">
                <a:latin typeface="Times New Roman"/>
                <a:cs typeface="Times New Roman"/>
              </a:rPr>
              <a:t>Sexuality and disability: A guide for parents. </a:t>
            </a:r>
            <a:r>
              <a:rPr lang="en-US" sz="1200" dirty="0">
                <a:latin typeface="Times New Roman"/>
                <a:cs typeface="Times New Roman"/>
              </a:rPr>
              <a:t>Retrieved from </a:t>
            </a:r>
            <a:r>
              <a:rPr lang="en-US" sz="1200" u="sng" dirty="0">
                <a:latin typeface="Times New Roman"/>
                <a:cs typeface="Times New Roman"/>
                <a:hlinkClick r:id="rId3"/>
              </a:rPr>
              <a:t>www.teachingsexualhealth.ca</a:t>
            </a:r>
            <a:endParaRPr lang="en-US" sz="1200" u="sng" dirty="0">
              <a:latin typeface="Times New Roman"/>
              <a:cs typeface="Times New Roman"/>
            </a:endParaRPr>
          </a:p>
          <a:p>
            <a:pPr marL="0" indent="0">
              <a:spcBef>
                <a:spcPts val="0"/>
              </a:spcBef>
              <a:buNone/>
              <a:tabLst>
                <a:tab pos="461963" algn="l"/>
              </a:tabLst>
            </a:pPr>
            <a:r>
              <a:rPr lang="en-US" sz="1200" dirty="0">
                <a:latin typeface="Times New Roman"/>
                <a:cs typeface="Times New Roman"/>
              </a:rPr>
              <a:t>Ballan, M. S., &amp; Freyer, M. B. (2017). The sexuality of young women with intellectual and developmental disabilities: A 	neglected focus in the American foster care system. </a:t>
            </a:r>
            <a:r>
              <a:rPr lang="en-US" sz="1200" i="1" dirty="0">
                <a:latin typeface="Times New Roman"/>
                <a:cs typeface="Times New Roman"/>
              </a:rPr>
              <a:t>Disability and health journal, 10</a:t>
            </a:r>
            <a:r>
              <a:rPr lang="en-US" sz="1200" dirty="0">
                <a:latin typeface="Times New Roman"/>
                <a:cs typeface="Times New Roman"/>
              </a:rPr>
              <a:t>(3), 371-	375. </a:t>
            </a:r>
            <a:r>
              <a:rPr lang="en-US" sz="1200" dirty="0" err="1">
                <a:latin typeface="Times New Roman"/>
                <a:cs typeface="Times New Roman"/>
              </a:rPr>
              <a:t>doi</a:t>
            </a:r>
            <a:r>
              <a:rPr lang="en-US" sz="1200" dirty="0">
                <a:latin typeface="Times New Roman"/>
                <a:cs typeface="Times New Roman"/>
              </a:rPr>
              <a:t>: 10.1016/j.dhjo.2017.02.005</a:t>
            </a:r>
            <a:endParaRPr lang="en-US" dirty="0"/>
          </a:p>
          <a:p>
            <a:pPr marL="0" indent="0" defTabSz="935038">
              <a:spcBef>
                <a:spcPts val="0"/>
              </a:spcBef>
              <a:buNone/>
              <a:tabLst>
                <a:tab pos="461963" algn="l"/>
              </a:tabLst>
            </a:pPr>
            <a:r>
              <a:rPr lang="en-US" sz="1200" dirty="0">
                <a:latin typeface="Times New Roman"/>
                <a:cs typeface="Times New Roman"/>
              </a:rPr>
              <a:t>Baxley, D., &amp; </a:t>
            </a:r>
            <a:r>
              <a:rPr lang="en-US" sz="1200" dirty="0" err="1">
                <a:latin typeface="Times New Roman"/>
                <a:cs typeface="Times New Roman"/>
              </a:rPr>
              <a:t>Zendell</a:t>
            </a:r>
            <a:r>
              <a:rPr lang="en-US" sz="1200" dirty="0">
                <a:latin typeface="Times New Roman"/>
                <a:cs typeface="Times New Roman"/>
              </a:rPr>
              <a:t>, A. (2005). </a:t>
            </a:r>
            <a:r>
              <a:rPr lang="en-US" sz="1200" i="1" dirty="0">
                <a:latin typeface="Times New Roman"/>
                <a:cs typeface="Times New Roman"/>
              </a:rPr>
              <a:t>Sexuality across the lifespan for children and adolescents with developmental disabilities. 	</a:t>
            </a:r>
            <a:r>
              <a:rPr lang="en-US" sz="1200" dirty="0">
                <a:latin typeface="Times New Roman"/>
                <a:cs typeface="Times New Roman"/>
              </a:rPr>
              <a:t>United States Department of Health and Human Services Administration on Developmental Disabilities and Florida 	Developmental Disabilities Council, 	Inc. Retrieved from </a:t>
            </a:r>
            <a:r>
              <a:rPr lang="en-US" sz="1200" dirty="0">
                <a:latin typeface="Times New Roman"/>
                <a:cs typeface="Times New Roman"/>
                <a:hlinkClick r:id="rId4"/>
              </a:rPr>
              <a:t>https://www.uab.edu/civitansparks/images/Sex_Lifespan_Prt._1.pdf</a:t>
            </a:r>
            <a:r>
              <a:rPr lang="en-US" sz="1200" dirty="0">
                <a:latin typeface="Times New Roman"/>
                <a:cs typeface="Times New Roman"/>
              </a:rPr>
              <a:t> </a:t>
            </a:r>
            <a:endParaRPr lang="en-US" dirty="0">
              <a:cs typeface="Times New Roman"/>
            </a:endParaRPr>
          </a:p>
          <a:p>
            <a:pPr marL="0" indent="0">
              <a:spcBef>
                <a:spcPts val="0"/>
              </a:spcBef>
              <a:buNone/>
              <a:tabLst>
                <a:tab pos="514350" algn="l"/>
              </a:tabLst>
            </a:pPr>
            <a:r>
              <a:rPr lang="en-US" sz="1200" dirty="0">
                <a:latin typeface="Times New Roman"/>
                <a:cs typeface="Times New Roman"/>
              </a:rPr>
              <a:t>Brown, K. R., Peña, E. V., &amp; Rankin, S. (2017). Unwanted sexual contact: students with autism and other disabilities at greater 	risk. </a:t>
            </a:r>
            <a:r>
              <a:rPr lang="en-US" sz="1200" i="1" dirty="0">
                <a:latin typeface="Times New Roman"/>
                <a:cs typeface="Times New Roman"/>
              </a:rPr>
              <a:t> Journal of College Student Development, 58</a:t>
            </a:r>
            <a:r>
              <a:rPr lang="en-US" sz="1200" dirty="0">
                <a:latin typeface="Times New Roman"/>
                <a:cs typeface="Times New Roman"/>
              </a:rPr>
              <a:t>(5), 771-776. </a:t>
            </a:r>
            <a:r>
              <a:rPr lang="en-US" sz="1200" dirty="0" err="1">
                <a:latin typeface="Times New Roman"/>
                <a:cs typeface="Times New Roman"/>
              </a:rPr>
              <a:t>doi</a:t>
            </a:r>
            <a:r>
              <a:rPr lang="en-US" sz="1200" dirty="0">
                <a:latin typeface="Times New Roman"/>
                <a:cs typeface="Times New Roman"/>
              </a:rPr>
              <a:t>: 10.1353/csd.2017.0059 </a:t>
            </a:r>
          </a:p>
          <a:p>
            <a:pPr marL="0" indent="0">
              <a:spcBef>
                <a:spcPts val="0"/>
              </a:spcBef>
              <a:buNone/>
            </a:pPr>
            <a:r>
              <a:rPr lang="en-US" sz="1200" dirty="0">
                <a:latin typeface="Times New Roman"/>
                <a:cs typeface="Times New Roman"/>
              </a:rPr>
              <a:t>Friedman, C., Owen, A.L. (2017). Sexual health in the community: Services for people with intellectual and developmental        </a:t>
            </a:r>
          </a:p>
          <a:p>
            <a:pPr marL="0" indent="0">
              <a:spcBef>
                <a:spcPts val="0"/>
              </a:spcBef>
              <a:buNone/>
            </a:pPr>
            <a:r>
              <a:rPr lang="en-US" sz="1200" dirty="0">
                <a:latin typeface="Times New Roman"/>
                <a:cs typeface="Times New Roman"/>
              </a:rPr>
              <a:t>          disabilities. </a:t>
            </a:r>
            <a:r>
              <a:rPr lang="en-US" sz="1200" i="1" dirty="0">
                <a:latin typeface="Times New Roman"/>
                <a:cs typeface="Times New Roman"/>
              </a:rPr>
              <a:t>Disability and health journal, 10</a:t>
            </a:r>
            <a:r>
              <a:rPr lang="en-US" sz="1200" dirty="0">
                <a:latin typeface="Times New Roman"/>
                <a:cs typeface="Times New Roman"/>
              </a:rPr>
              <a:t>(3), 387-393. </a:t>
            </a:r>
            <a:r>
              <a:rPr lang="en-US" sz="1200" dirty="0" err="1">
                <a:latin typeface="Times New Roman"/>
                <a:cs typeface="Times New Roman"/>
              </a:rPr>
              <a:t>doi</a:t>
            </a:r>
            <a:r>
              <a:rPr lang="en-US" sz="1200" dirty="0">
                <a:latin typeface="Times New Roman"/>
                <a:cs typeface="Times New Roman"/>
              </a:rPr>
              <a:t>: 10.1016/j.dhjo.2017.02.008 </a:t>
            </a:r>
          </a:p>
          <a:p>
            <a:pPr marL="0" indent="0">
              <a:spcBef>
                <a:spcPts val="0"/>
              </a:spcBef>
              <a:buNone/>
            </a:pPr>
            <a:r>
              <a:rPr lang="en-US" sz="1200" dirty="0">
                <a:latin typeface="Times New Roman"/>
                <a:cs typeface="Times New Roman"/>
              </a:rPr>
              <a:t>Hickson, L., </a:t>
            </a:r>
            <a:r>
              <a:rPr lang="en-US" sz="1200" dirty="0" err="1">
                <a:latin typeface="Times New Roman"/>
                <a:cs typeface="Times New Roman"/>
              </a:rPr>
              <a:t>Khemka</a:t>
            </a:r>
            <a:r>
              <a:rPr lang="en-US" sz="1200" dirty="0">
                <a:latin typeface="Times New Roman"/>
                <a:cs typeface="Times New Roman"/>
              </a:rPr>
              <a:t>, I., Golden, H., &amp; </a:t>
            </a:r>
            <a:r>
              <a:rPr lang="en-US" sz="1200" dirty="0" err="1">
                <a:latin typeface="Times New Roman"/>
                <a:cs typeface="Times New Roman"/>
              </a:rPr>
              <a:t>Chatzistyli</a:t>
            </a:r>
            <a:r>
              <a:rPr lang="en-US" sz="1200" dirty="0">
                <a:latin typeface="Times New Roman"/>
                <a:cs typeface="Times New Roman"/>
              </a:rPr>
              <a:t>, A. (2015). Randomized controlled trial to evaluate an abuse prevention </a:t>
            </a:r>
          </a:p>
          <a:p>
            <a:pPr marL="0" indent="0">
              <a:spcBef>
                <a:spcPts val="0"/>
              </a:spcBef>
              <a:buNone/>
            </a:pPr>
            <a:r>
              <a:rPr lang="en-US" sz="1200" dirty="0">
                <a:latin typeface="Times New Roman"/>
                <a:cs typeface="Times New Roman"/>
              </a:rPr>
              <a:t>          curriculum for women and men with intellectual and developmental disabilities. </a:t>
            </a:r>
            <a:r>
              <a:rPr lang="en-US" sz="1200" i="1" dirty="0">
                <a:latin typeface="Times New Roman"/>
                <a:cs typeface="Times New Roman"/>
              </a:rPr>
              <a:t>American journal on intellectual and </a:t>
            </a:r>
            <a:endParaRPr lang="en-US" sz="1200" dirty="0">
              <a:latin typeface="Times New Roman"/>
              <a:cs typeface="Times New Roman"/>
            </a:endParaRPr>
          </a:p>
          <a:p>
            <a:pPr marL="0" indent="0">
              <a:spcBef>
                <a:spcPts val="0"/>
              </a:spcBef>
              <a:buNone/>
            </a:pPr>
            <a:r>
              <a:rPr lang="en-US" sz="1200" i="1" dirty="0">
                <a:latin typeface="Times New Roman"/>
                <a:cs typeface="Times New Roman"/>
              </a:rPr>
              <a:t>          developmental disabilities</a:t>
            </a:r>
            <a:r>
              <a:rPr lang="en-US" sz="1200" dirty="0">
                <a:latin typeface="Times New Roman"/>
                <a:cs typeface="Times New Roman"/>
              </a:rPr>
              <a:t>, </a:t>
            </a:r>
            <a:r>
              <a:rPr lang="en-US" sz="1200" i="1" dirty="0">
                <a:latin typeface="Times New Roman"/>
                <a:cs typeface="Times New Roman"/>
              </a:rPr>
              <a:t>120</a:t>
            </a:r>
            <a:r>
              <a:rPr lang="en-US" sz="1200" dirty="0">
                <a:latin typeface="Times New Roman"/>
                <a:cs typeface="Times New Roman"/>
              </a:rPr>
              <a:t>(6), 490-503. </a:t>
            </a:r>
            <a:r>
              <a:rPr lang="en-US" sz="1200" dirty="0" err="1">
                <a:latin typeface="Times New Roman"/>
                <a:cs typeface="Times New Roman"/>
              </a:rPr>
              <a:t>doi</a:t>
            </a:r>
            <a:r>
              <a:rPr lang="en-US" sz="1200" dirty="0">
                <a:latin typeface="Times New Roman"/>
                <a:cs typeface="Times New Roman"/>
              </a:rPr>
              <a:t>: 10.1352/1944-7558-120.6.490 </a:t>
            </a:r>
            <a:endParaRPr lang="en-US" dirty="0"/>
          </a:p>
          <a:p>
            <a:pPr marL="0" indent="0">
              <a:spcBef>
                <a:spcPts val="0"/>
              </a:spcBef>
              <a:buNone/>
            </a:pPr>
            <a:r>
              <a:rPr lang="en-US" sz="1200" dirty="0">
                <a:latin typeface="Times New Roman"/>
                <a:cs typeface="Times New Roman"/>
              </a:rPr>
              <a:t>Hickson, L., </a:t>
            </a:r>
            <a:r>
              <a:rPr lang="en-US" sz="1200" dirty="0" err="1">
                <a:latin typeface="Times New Roman"/>
                <a:cs typeface="Times New Roman"/>
              </a:rPr>
              <a:t>Khemka</a:t>
            </a:r>
            <a:r>
              <a:rPr lang="en-US" sz="1200" dirty="0">
                <a:latin typeface="Times New Roman"/>
                <a:cs typeface="Times New Roman"/>
              </a:rPr>
              <a:t>, I., Golden, H., &amp; </a:t>
            </a:r>
            <a:r>
              <a:rPr lang="en-US" sz="1200" dirty="0" err="1">
                <a:latin typeface="Times New Roman"/>
                <a:cs typeface="Times New Roman"/>
              </a:rPr>
              <a:t>Chatzistyli</a:t>
            </a:r>
            <a:r>
              <a:rPr lang="en-US" sz="1200" dirty="0">
                <a:latin typeface="Times New Roman"/>
                <a:cs typeface="Times New Roman"/>
              </a:rPr>
              <a:t>, A. (2013). Views and values of developmental disabilities and domestic </a:t>
            </a:r>
          </a:p>
          <a:p>
            <a:pPr marL="0" indent="0">
              <a:spcBef>
                <a:spcPts val="0"/>
              </a:spcBef>
              <a:buNone/>
              <a:tabLst>
                <a:tab pos="461963" algn="l"/>
              </a:tabLst>
            </a:pPr>
            <a:r>
              <a:rPr lang="en-US" sz="1200" dirty="0">
                <a:latin typeface="Times New Roman"/>
                <a:cs typeface="Times New Roman"/>
              </a:rPr>
              <a:t>          violence/sexual assault support professionals regarding the prevention and handling of situations of abuse. </a:t>
            </a:r>
            <a:r>
              <a:rPr lang="en-US" sz="1200" i="1" dirty="0">
                <a:latin typeface="Times New Roman"/>
                <a:cs typeface="Times New Roman"/>
              </a:rPr>
              <a:t>Journal of 	policy and practice in intellectual disabilities, 10</a:t>
            </a:r>
            <a:r>
              <a:rPr lang="en-US" sz="1200" dirty="0">
                <a:latin typeface="Times New Roman"/>
                <a:cs typeface="Times New Roman"/>
              </a:rPr>
              <a:t>(3), 207-214. </a:t>
            </a:r>
            <a:r>
              <a:rPr lang="en-US" sz="1200" dirty="0" err="1">
                <a:latin typeface="Times New Roman"/>
                <a:cs typeface="Times New Roman"/>
              </a:rPr>
              <a:t>doi</a:t>
            </a:r>
            <a:r>
              <a:rPr lang="en-US" sz="1200" dirty="0">
                <a:latin typeface="Times New Roman"/>
                <a:cs typeface="Times New Roman"/>
              </a:rPr>
              <a:t>: 10.1111/jppi.12040  </a:t>
            </a:r>
            <a:endParaRPr lang="en-US" dirty="0"/>
          </a:p>
          <a:p>
            <a:pPr marL="0" indent="0">
              <a:spcBef>
                <a:spcPts val="0"/>
              </a:spcBef>
              <a:buNone/>
              <a:tabLst>
                <a:tab pos="461963" algn="l"/>
              </a:tabLst>
            </a:pPr>
            <a:r>
              <a:rPr lang="en-US" sz="1200" dirty="0">
                <a:latin typeface="Times New Roman"/>
                <a:cs typeface="Times New Roman"/>
              </a:rPr>
              <a:t>McCann, E., Lee, R., &amp; Brown, M. (2016). The experiences and support needs of people with intellectual disabilities who 	identify as LGBT: A review of the literature. </a:t>
            </a:r>
            <a:r>
              <a:rPr lang="en-US" sz="1200" i="1" dirty="0">
                <a:latin typeface="Times New Roman"/>
                <a:cs typeface="Times New Roman"/>
              </a:rPr>
              <a:t>Research in developmental disabilities, 57</a:t>
            </a:r>
            <a:r>
              <a:rPr lang="en-US" sz="1200" dirty="0">
                <a:latin typeface="Times New Roman"/>
                <a:cs typeface="Times New Roman"/>
              </a:rPr>
              <a:t>, 39-	53. </a:t>
            </a:r>
            <a:r>
              <a:rPr lang="en-US" sz="1200" dirty="0" err="1">
                <a:latin typeface="Times New Roman"/>
                <a:cs typeface="Times New Roman"/>
              </a:rPr>
              <a:t>doi</a:t>
            </a:r>
            <a:r>
              <a:rPr lang="en-US" sz="1200" dirty="0">
                <a:latin typeface="Times New Roman"/>
                <a:cs typeface="Times New Roman"/>
              </a:rPr>
              <a:t>: 10.1016/j.ridd.2016.06.013</a:t>
            </a:r>
          </a:p>
          <a:p>
            <a:pPr marL="0" indent="0">
              <a:spcBef>
                <a:spcPts val="0"/>
              </a:spcBef>
              <a:buNone/>
            </a:pPr>
            <a:r>
              <a:rPr lang="en-US" sz="1200" dirty="0">
                <a:latin typeface="Times New Roman"/>
                <a:cs typeface="Times New Roman"/>
              </a:rPr>
              <a:t>Mahoney, A. &amp; Poling, A. (2011). Sexual abuse prevention for people with severe developmental disabilities. </a:t>
            </a:r>
            <a:r>
              <a:rPr lang="en-US" sz="1200" i="1" dirty="0">
                <a:latin typeface="Times New Roman"/>
                <a:cs typeface="Times New Roman"/>
              </a:rPr>
              <a:t>Journal of </a:t>
            </a:r>
            <a:endParaRPr lang="en-US" sz="1200" dirty="0">
              <a:latin typeface="Times New Roman"/>
              <a:cs typeface="Times New Roman"/>
            </a:endParaRPr>
          </a:p>
          <a:p>
            <a:pPr marL="0" indent="0">
              <a:spcBef>
                <a:spcPts val="0"/>
              </a:spcBef>
              <a:buNone/>
            </a:pPr>
            <a:r>
              <a:rPr lang="en-US" sz="1200" i="1" dirty="0">
                <a:latin typeface="Times New Roman"/>
                <a:cs typeface="Times New Roman"/>
              </a:rPr>
              <a:t>          developmental and physical disabilities, 23</a:t>
            </a:r>
            <a:r>
              <a:rPr lang="en-US" sz="1200" dirty="0">
                <a:latin typeface="Times New Roman"/>
                <a:cs typeface="Times New Roman"/>
              </a:rPr>
              <a:t>(4), 369-376. </a:t>
            </a:r>
            <a:r>
              <a:rPr lang="en-US" sz="1200" dirty="0" err="1">
                <a:latin typeface="Times New Roman"/>
                <a:cs typeface="Times New Roman"/>
              </a:rPr>
              <a:t>doi</a:t>
            </a:r>
            <a:r>
              <a:rPr lang="en-US" sz="1200" dirty="0">
                <a:latin typeface="Times New Roman"/>
                <a:cs typeface="Times New Roman"/>
              </a:rPr>
              <a:t>: 10.1007/s10882-011-9244-2 </a:t>
            </a:r>
            <a:endParaRPr lang="en-US" dirty="0"/>
          </a:p>
          <a:p>
            <a:pPr marL="0" indent="0">
              <a:spcBef>
                <a:spcPts val="0"/>
              </a:spcBef>
              <a:buNone/>
            </a:pPr>
            <a:r>
              <a:rPr lang="en-US" sz="1200" dirty="0">
                <a:latin typeface="Times New Roman"/>
                <a:cs typeface="Times New Roman"/>
              </a:rPr>
              <a:t>National Sexual Violence Resource Center (NSVRC). (2019). </a:t>
            </a:r>
            <a:r>
              <a:rPr lang="en-US" sz="1200" i="1" dirty="0">
                <a:latin typeface="Times New Roman"/>
                <a:cs typeface="Times New Roman"/>
              </a:rPr>
              <a:t>Get statistics. </a:t>
            </a:r>
            <a:r>
              <a:rPr lang="en-US" sz="1200" dirty="0">
                <a:latin typeface="Times New Roman"/>
                <a:cs typeface="Times New Roman"/>
              </a:rPr>
              <a:t>Retrieved from </a:t>
            </a:r>
            <a:r>
              <a:rPr lang="en-US" sz="1200" dirty="0">
                <a:latin typeface="Times New Roman"/>
                <a:cs typeface="Times New Roman"/>
                <a:hlinkClick r:id="rId5"/>
              </a:rPr>
              <a:t>https://www.nsvrc.org/statistics</a:t>
            </a:r>
            <a:r>
              <a:rPr lang="en-US" sz="1200" dirty="0">
                <a:latin typeface="Times New Roman"/>
                <a:cs typeface="Times New Roman"/>
              </a:rPr>
              <a:t> </a:t>
            </a:r>
            <a:endParaRPr lang="en-US" dirty="0">
              <a:cs typeface="Times New Roman"/>
            </a:endParaRPr>
          </a:p>
          <a:p>
            <a:pPr marL="0" indent="0">
              <a:spcBef>
                <a:spcPts val="0"/>
              </a:spcBef>
              <a:buNone/>
            </a:pPr>
            <a:endParaRPr lang="en-US" sz="1200" dirty="0">
              <a:cs typeface="Times New Roman"/>
            </a:endParaRPr>
          </a:p>
        </p:txBody>
      </p:sp>
      <p:sp>
        <p:nvSpPr>
          <p:cNvPr id="3" name="Slide Number Placeholder 2"/>
          <p:cNvSpPr>
            <a:spLocks noGrp="1"/>
          </p:cNvSpPr>
          <p:nvPr>
            <p:ph type="sldNum" sz="quarter" idx="12"/>
          </p:nvPr>
        </p:nvSpPr>
        <p:spPr/>
        <p:txBody>
          <a:bodyPr/>
          <a:lstStyle/>
          <a:p>
            <a:fld id="{F71ECBEC-498F-4D11-87C7-168C52E29B7C}" type="slidenum">
              <a:rPr lang="en-US" smtClean="0"/>
              <a:t>65</a:t>
            </a:fld>
            <a:endParaRPr lang="en-US"/>
          </a:p>
        </p:txBody>
      </p:sp>
    </p:spTree>
    <p:extLst>
      <p:ext uri="{BB962C8B-B14F-4D97-AF65-F5344CB8AC3E}">
        <p14:creationId xmlns:p14="http://schemas.microsoft.com/office/powerpoint/2010/main" val="23353710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4836"/>
            <a:ext cx="8229600" cy="857250"/>
          </a:xfrm>
        </p:spPr>
        <p:txBody>
          <a:bodyPr>
            <a:normAutofit/>
          </a:bodyPr>
          <a:lstStyle/>
          <a:p>
            <a:r>
              <a:rPr lang="en-US" sz="2400" b="1" dirty="0">
                <a:latin typeface="Times New Roman"/>
                <a:cs typeface="Times New Roman"/>
              </a:rPr>
              <a:t>References</a:t>
            </a:r>
            <a:endParaRPr lang="en-US" b="1" dirty="0">
              <a:cs typeface="Times New Roman" panose="02020603050405020304" pitchFamily="18" charset="0"/>
            </a:endParaRPr>
          </a:p>
        </p:txBody>
      </p:sp>
      <p:sp>
        <p:nvSpPr>
          <p:cNvPr id="5" name="Content Placeholder 4">
            <a:extLst>
              <a:ext uri="{FF2B5EF4-FFF2-40B4-BE49-F238E27FC236}">
                <a16:creationId xmlns:a16="http://schemas.microsoft.com/office/drawing/2014/main" id="{CE60C3E7-1796-47F3-AA7B-B71B8753AA53}"/>
              </a:ext>
            </a:extLst>
          </p:cNvPr>
          <p:cNvSpPr>
            <a:spLocks noGrp="1"/>
          </p:cNvSpPr>
          <p:nvPr>
            <p:ph idx="1"/>
          </p:nvPr>
        </p:nvSpPr>
        <p:spPr>
          <a:xfrm>
            <a:off x="457200" y="1305650"/>
            <a:ext cx="8229600" cy="4935991"/>
          </a:xfrm>
        </p:spPr>
        <p:txBody>
          <a:bodyPr vert="horz" lIns="68580" tIns="34290" rIns="68580" bIns="34290" rtlCol="0" anchor="t">
            <a:normAutofit/>
          </a:bodyPr>
          <a:lstStyle/>
          <a:p>
            <a:pPr marL="0" indent="0">
              <a:spcBef>
                <a:spcPts val="0"/>
              </a:spcBef>
              <a:buNone/>
            </a:pPr>
            <a:r>
              <a:rPr lang="en-US" sz="1200" dirty="0">
                <a:latin typeface="Times New Roman"/>
                <a:cs typeface="Times New Roman"/>
              </a:rPr>
              <a:t>Planned Parenthood. (2019). </a:t>
            </a:r>
            <a:r>
              <a:rPr lang="en-US" sz="1200" i="1" dirty="0">
                <a:latin typeface="Times New Roman"/>
                <a:cs typeface="Times New Roman"/>
              </a:rPr>
              <a:t>Tips for talking. - How do I talk to my child about sexual and reproductive health? </a:t>
            </a:r>
            <a:r>
              <a:rPr lang="en-US" sz="1200" dirty="0">
                <a:latin typeface="Times New Roman"/>
                <a:cs typeface="Times New Roman"/>
              </a:rPr>
              <a:t>Retrieved from</a:t>
            </a:r>
          </a:p>
          <a:p>
            <a:pPr marL="0" indent="0">
              <a:spcBef>
                <a:spcPts val="0"/>
              </a:spcBef>
              <a:buNone/>
            </a:pPr>
            <a:r>
              <a:rPr lang="en-US" sz="1200" dirty="0">
                <a:latin typeface="Times New Roman"/>
                <a:cs typeface="Times New Roman"/>
                <a:hlinkClick r:id="" action="ppaction://noaction"/>
              </a:rPr>
              <a:t>          https://www.plannedparenthood.org/learn/parents/tips-talking</a:t>
            </a:r>
            <a:r>
              <a:rPr lang="en-US" sz="1200" dirty="0">
                <a:latin typeface="Times New Roman"/>
                <a:cs typeface="Times New Roman"/>
              </a:rPr>
              <a:t> </a:t>
            </a:r>
            <a:endParaRPr lang="en-US" dirty="0">
              <a:latin typeface="Times New Roman"/>
              <a:cs typeface="Times New Roman"/>
            </a:endParaRPr>
          </a:p>
          <a:p>
            <a:pPr marL="0" indent="0">
              <a:spcBef>
                <a:spcPts val="0"/>
              </a:spcBef>
              <a:buNone/>
              <a:tabLst>
                <a:tab pos="457200" algn="l"/>
              </a:tabLst>
            </a:pPr>
            <a:r>
              <a:rPr lang="en-US" sz="1200" dirty="0">
                <a:latin typeface="Times New Roman"/>
                <a:cs typeface="Times New Roman"/>
              </a:rPr>
              <a:t>Rape, Abuse &amp; Incest National Network (RAINN). (2019). </a:t>
            </a:r>
            <a:r>
              <a:rPr lang="en-US" sz="1200" i="1" dirty="0">
                <a:latin typeface="Times New Roman"/>
                <a:cs typeface="Times New Roman"/>
              </a:rPr>
              <a:t>Scope of the problem: Statistics. </a:t>
            </a:r>
            <a:r>
              <a:rPr lang="en-US" sz="1200" dirty="0">
                <a:latin typeface="Times New Roman"/>
                <a:cs typeface="Times New Roman"/>
              </a:rPr>
              <a:t>Retrieved 	from  </a:t>
            </a:r>
            <a:r>
              <a:rPr lang="en-US" sz="1200" dirty="0">
                <a:latin typeface="Times New Roman"/>
                <a:cs typeface="Times New Roman"/>
                <a:hlinkClick r:id="rId3"/>
              </a:rPr>
              <a:t>https://www.rainn.org/statistics</a:t>
            </a:r>
            <a:r>
              <a:rPr lang="en-US" sz="1200" dirty="0">
                <a:latin typeface="Times New Roman"/>
                <a:cs typeface="Times New Roman"/>
              </a:rPr>
              <a:t> </a:t>
            </a:r>
            <a:endParaRPr lang="en-US" sz="1200" dirty="0">
              <a:cs typeface="Times New Roman" panose="02020603050405020304" pitchFamily="18" charset="0"/>
            </a:endParaRPr>
          </a:p>
          <a:p>
            <a:pPr marL="0" indent="0">
              <a:spcBef>
                <a:spcPts val="0"/>
              </a:spcBef>
              <a:buNone/>
            </a:pPr>
            <a:r>
              <a:rPr lang="en-US" sz="1200" dirty="0">
                <a:latin typeface="Times New Roman"/>
                <a:cs typeface="Times New Roman"/>
              </a:rPr>
              <a:t>Resource Center for Adolescent Pregnancy Prevention. (2019). Skills for educators: Sharing values about sexuality. Retrieved    </a:t>
            </a:r>
          </a:p>
          <a:p>
            <a:pPr marL="0" indent="0">
              <a:spcBef>
                <a:spcPts val="0"/>
              </a:spcBef>
              <a:buNone/>
            </a:pPr>
            <a:r>
              <a:rPr lang="en-US" sz="1200" dirty="0">
                <a:latin typeface="Times New Roman"/>
                <a:cs typeface="Times New Roman"/>
              </a:rPr>
              <a:t>          from </a:t>
            </a:r>
            <a:r>
              <a:rPr lang="en-US" sz="1200" dirty="0">
                <a:latin typeface="Times New Roman"/>
                <a:cs typeface="Times New Roman"/>
                <a:hlinkClick r:id="" action="ppaction://noaction"/>
              </a:rPr>
              <a:t>http://recapp.etr.org/Recapp/index.cfm?fuseaction=pages.EducatorSkillsDetail&amp;PageID=95</a:t>
            </a:r>
            <a:r>
              <a:rPr lang="en-US" sz="1200" dirty="0">
                <a:latin typeface="Times New Roman"/>
                <a:cs typeface="Times New Roman"/>
              </a:rPr>
              <a:t> </a:t>
            </a:r>
            <a:endParaRPr lang="en-US" dirty="0"/>
          </a:p>
          <a:p>
            <a:pPr>
              <a:spcBef>
                <a:spcPts val="0"/>
              </a:spcBef>
              <a:buNone/>
            </a:pPr>
            <a:r>
              <a:rPr lang="en-US" sz="1200" dirty="0" err="1">
                <a:latin typeface="Times New Roman"/>
                <a:cs typeface="Times New Roman"/>
              </a:rPr>
              <a:t>Starford</a:t>
            </a:r>
            <a:r>
              <a:rPr lang="en-US" sz="1200" dirty="0">
                <a:latin typeface="Times New Roman"/>
                <a:cs typeface="Times New Roman"/>
              </a:rPr>
              <a:t>, M., Jones, C., &amp; Davis, L.A. (2017). Talk about sexual violence – final report. Board Resource Center (BRC) &amp; The Arc’s National Center on Criminal Justice and Disability (NCCJD). Retrieved from </a:t>
            </a:r>
            <a:r>
              <a:rPr lang="en-US" sz="1200" dirty="0">
                <a:latin typeface="Times New Roman"/>
                <a:cs typeface="Times New Roman"/>
                <a:hlinkClick r:id="rId4"/>
              </a:rPr>
              <a:t>https://www.thearc.org/file/nccjd_sexual</a:t>
            </a:r>
            <a:r>
              <a:rPr lang="en-US" sz="1200" dirty="0">
                <a:latin typeface="Times New Roman"/>
                <a:cs typeface="Times New Roman"/>
              </a:rPr>
              <a:t>-</a:t>
            </a:r>
            <a:r>
              <a:rPr lang="en-US" sz="1200" dirty="0">
                <a:latin typeface="Times New Roman"/>
                <a:cs typeface="Times New Roman"/>
                <a:hlinkClick r:id="rId5"/>
              </a:rPr>
              <a:t>violence/ARC-BRC-finalreport-6-FINAL.pdf</a:t>
            </a:r>
            <a:r>
              <a:rPr lang="en-US" sz="1200" dirty="0">
                <a:latin typeface="Times New Roman"/>
                <a:cs typeface="Times New Roman"/>
              </a:rPr>
              <a:t> </a:t>
            </a:r>
            <a:endParaRPr lang="en-US" dirty="0">
              <a:cs typeface="Times New Roman" panose="02020603050405020304" pitchFamily="18" charset="0"/>
            </a:endParaRPr>
          </a:p>
          <a:p>
            <a:pPr marL="0" indent="0">
              <a:spcBef>
                <a:spcPts val="0"/>
              </a:spcBef>
              <a:buNone/>
            </a:pPr>
            <a:r>
              <a:rPr lang="en-US" sz="1200" dirty="0">
                <a:latin typeface="Times New Roman"/>
                <a:cs typeface="Times New Roman"/>
              </a:rPr>
              <a:t>Ward, K. M., Atkinson, J. P., Smith, C. A., &amp; Windsor, R. (2013). A friendships and dating program for adults with intellectual and </a:t>
            </a:r>
          </a:p>
          <a:p>
            <a:pPr marL="0" indent="0">
              <a:spcBef>
                <a:spcPts val="0"/>
              </a:spcBef>
              <a:buNone/>
            </a:pPr>
            <a:r>
              <a:rPr lang="en-US" sz="1200" dirty="0">
                <a:latin typeface="Times New Roman"/>
                <a:cs typeface="Times New Roman"/>
              </a:rPr>
              <a:t>          developmental disabilities: A formative evaluation. </a:t>
            </a:r>
            <a:r>
              <a:rPr lang="en-US" sz="1200" i="1" dirty="0">
                <a:latin typeface="Times New Roman"/>
                <a:cs typeface="Times New Roman"/>
              </a:rPr>
              <a:t>Intellectual and developmental disabilities, 51</a:t>
            </a:r>
            <a:r>
              <a:rPr lang="en-US" sz="1200" dirty="0">
                <a:latin typeface="Times New Roman"/>
                <a:cs typeface="Times New Roman"/>
              </a:rPr>
              <a:t>(1), 22-32. </a:t>
            </a:r>
          </a:p>
          <a:p>
            <a:pPr marL="0" indent="0">
              <a:spcBef>
                <a:spcPts val="0"/>
              </a:spcBef>
              <a:buNone/>
            </a:pPr>
            <a:r>
              <a:rPr lang="en-US" sz="1200" dirty="0">
                <a:latin typeface="Times New Roman"/>
                <a:cs typeface="Times New Roman"/>
              </a:rPr>
              <a:t>          </a:t>
            </a:r>
            <a:r>
              <a:rPr lang="en-US" sz="1200" dirty="0" err="1">
                <a:latin typeface="Times New Roman"/>
                <a:cs typeface="Times New Roman"/>
              </a:rPr>
              <a:t>doi</a:t>
            </a:r>
            <a:r>
              <a:rPr lang="en-US" sz="1200" dirty="0">
                <a:latin typeface="Times New Roman"/>
                <a:cs typeface="Times New Roman"/>
              </a:rPr>
              <a:t>: 10.1352/1934-9556-51.01.022 </a:t>
            </a:r>
            <a:endParaRPr lang="en-US" dirty="0"/>
          </a:p>
          <a:p>
            <a:pPr marL="0" indent="0">
              <a:spcBef>
                <a:spcPts val="0"/>
              </a:spcBef>
              <a:buNone/>
              <a:tabLst>
                <a:tab pos="457200" algn="l"/>
              </a:tabLst>
            </a:pPr>
            <a:r>
              <a:rPr lang="en-US" sz="1200" dirty="0" err="1">
                <a:latin typeface="Times New Roman"/>
                <a:cs typeface="Times New Roman"/>
              </a:rPr>
              <a:t>Weitlauf</a:t>
            </a:r>
            <a:r>
              <a:rPr lang="en-US" sz="1200" dirty="0">
                <a:latin typeface="Times New Roman"/>
                <a:cs typeface="Times New Roman"/>
              </a:rPr>
              <a:t>, A., et al. (2013). </a:t>
            </a:r>
            <a:r>
              <a:rPr lang="en-US" sz="1200" i="1" dirty="0">
                <a:latin typeface="Times New Roman"/>
                <a:cs typeface="Times New Roman"/>
              </a:rPr>
              <a:t>Healthy bodies: A parent’s guide on puberty for boys with disabilities. </a:t>
            </a:r>
            <a:r>
              <a:rPr lang="en-US" sz="1200" dirty="0">
                <a:latin typeface="Times New Roman"/>
                <a:cs typeface="Times New Roman"/>
              </a:rPr>
              <a:t>Vanderbilt Kennedy Center 	Consortium </a:t>
            </a:r>
          </a:p>
          <a:p>
            <a:pPr marL="0" indent="0">
              <a:spcBef>
                <a:spcPts val="0"/>
              </a:spcBef>
              <a:buNone/>
            </a:pPr>
            <a:r>
              <a:rPr lang="en-US" sz="1200" dirty="0">
                <a:latin typeface="Times New Roman"/>
                <a:cs typeface="Times New Roman"/>
              </a:rPr>
              <a:t> Leadership in Education and </a:t>
            </a:r>
            <a:r>
              <a:rPr lang="en-US" sz="1200" dirty="0" err="1">
                <a:latin typeface="Times New Roman"/>
                <a:cs typeface="Times New Roman"/>
              </a:rPr>
              <a:t>Neuordevelopmental</a:t>
            </a:r>
            <a:r>
              <a:rPr lang="en-US" sz="1200" dirty="0">
                <a:latin typeface="Times New Roman"/>
                <a:cs typeface="Times New Roman"/>
              </a:rPr>
              <a:t> Disabilities. Retrieved from      </a:t>
            </a:r>
          </a:p>
          <a:p>
            <a:pPr marL="0" indent="0">
              <a:spcBef>
                <a:spcPts val="0"/>
              </a:spcBef>
              <a:buNone/>
            </a:pPr>
            <a:r>
              <a:rPr lang="en-US" sz="1200" dirty="0">
                <a:latin typeface="Times New Roman"/>
                <a:cs typeface="Times New Roman"/>
              </a:rPr>
              <a:t>          </a:t>
            </a:r>
            <a:r>
              <a:rPr lang="en-US" sz="1200" dirty="0">
                <a:latin typeface="Times New Roman"/>
                <a:cs typeface="Times New Roman"/>
                <a:hlinkClick r:id="" action="ppaction://noaction"/>
              </a:rPr>
              <a:t>https://vkc.mc.vanderbilt.edu/healthybodies/files/HealthyBodies-Boys-web.pdf</a:t>
            </a:r>
            <a:r>
              <a:rPr lang="en-US" sz="1200" dirty="0">
                <a:latin typeface="Times New Roman"/>
                <a:cs typeface="Times New Roman"/>
              </a:rPr>
              <a:t> </a:t>
            </a:r>
            <a:endParaRPr lang="en-US" dirty="0"/>
          </a:p>
          <a:p>
            <a:pPr marL="0" indent="0">
              <a:spcBef>
                <a:spcPts val="0"/>
              </a:spcBef>
              <a:buNone/>
              <a:tabLst>
                <a:tab pos="457200" algn="l"/>
              </a:tabLst>
            </a:pPr>
            <a:r>
              <a:rPr lang="en-US" sz="1200" dirty="0" err="1">
                <a:latin typeface="Times New Roman"/>
                <a:cs typeface="Times New Roman"/>
              </a:rPr>
              <a:t>Weitlauf</a:t>
            </a:r>
            <a:r>
              <a:rPr lang="en-US" sz="1200" dirty="0">
                <a:latin typeface="Times New Roman"/>
                <a:cs typeface="Times New Roman"/>
              </a:rPr>
              <a:t>, A., et al. (2013). </a:t>
            </a:r>
            <a:r>
              <a:rPr lang="en-US" sz="1200" i="1" dirty="0">
                <a:latin typeface="Times New Roman"/>
                <a:cs typeface="Times New Roman"/>
              </a:rPr>
              <a:t>Healthy bodies: A parent’s guide on puberty for girls with disabilities. </a:t>
            </a:r>
            <a:r>
              <a:rPr lang="en-US" sz="1200" dirty="0">
                <a:latin typeface="Times New Roman"/>
                <a:cs typeface="Times New Roman"/>
              </a:rPr>
              <a:t>Vanderbilt Kennedy Center        	Consortium    </a:t>
            </a:r>
          </a:p>
          <a:p>
            <a:pPr marL="0" indent="0">
              <a:spcBef>
                <a:spcPts val="0"/>
              </a:spcBef>
              <a:buNone/>
              <a:tabLst>
                <a:tab pos="457200" algn="l"/>
              </a:tabLst>
            </a:pPr>
            <a:r>
              <a:rPr lang="en-US" sz="1200" dirty="0">
                <a:latin typeface="Times New Roman"/>
                <a:cs typeface="Times New Roman"/>
              </a:rPr>
              <a:t>Leadership in Education and </a:t>
            </a:r>
            <a:r>
              <a:rPr lang="en-US" sz="1200" dirty="0" err="1">
                <a:latin typeface="Times New Roman"/>
                <a:cs typeface="Times New Roman"/>
              </a:rPr>
              <a:t>Neuordevelopmental</a:t>
            </a:r>
            <a:r>
              <a:rPr lang="en-US" sz="1200" dirty="0">
                <a:latin typeface="Times New Roman"/>
                <a:cs typeface="Times New Roman"/>
              </a:rPr>
              <a:t> Disabilities. Retrieved 	from </a:t>
            </a:r>
            <a:r>
              <a:rPr lang="en-US" sz="1200" dirty="0">
                <a:latin typeface="Times New Roman"/>
                <a:cs typeface="Times New Roman"/>
                <a:hlinkClick r:id="rId6"/>
              </a:rPr>
              <a:t>https://vkc.mc.vanderbilt.edu/healthybodies/girls.html</a:t>
            </a:r>
            <a:r>
              <a:rPr lang="en-US" sz="1200" dirty="0">
                <a:latin typeface="Times New Roman"/>
                <a:cs typeface="Times New Roman"/>
              </a:rPr>
              <a:t> </a:t>
            </a:r>
          </a:p>
          <a:p>
            <a:pPr marL="0" indent="0">
              <a:spcBef>
                <a:spcPts val="0"/>
              </a:spcBef>
              <a:buNone/>
              <a:tabLst>
                <a:tab pos="457200" algn="l"/>
              </a:tabLst>
            </a:pPr>
            <a:r>
              <a:rPr lang="en-US" sz="1200" dirty="0" err="1">
                <a:latin typeface="Times New Roman"/>
                <a:cs typeface="Times New Roman"/>
              </a:rPr>
              <a:t>Weitlauf</a:t>
            </a:r>
            <a:r>
              <a:rPr lang="en-US" sz="1200" dirty="0">
                <a:latin typeface="Times New Roman"/>
                <a:cs typeface="Times New Roman"/>
              </a:rPr>
              <a:t>, A., et al. (2013). </a:t>
            </a:r>
            <a:r>
              <a:rPr lang="en-US" sz="1200" i="1" dirty="0">
                <a:latin typeface="Times New Roman"/>
                <a:cs typeface="Times New Roman"/>
              </a:rPr>
              <a:t>Healthy bodies for boys - Appendix. </a:t>
            </a:r>
            <a:r>
              <a:rPr lang="en-US" sz="1200" dirty="0">
                <a:latin typeface="Times New Roman"/>
                <a:cs typeface="Times New Roman"/>
              </a:rPr>
              <a:t>Vanderbilt Kennedy Center Consortium Leadership in Education 	and </a:t>
            </a:r>
            <a:r>
              <a:rPr lang="en-US" sz="1200" dirty="0" err="1">
                <a:latin typeface="Times New Roman"/>
                <a:cs typeface="Times New Roman"/>
              </a:rPr>
              <a:t>Neuordevelopmental</a:t>
            </a:r>
            <a:r>
              <a:rPr lang="en-US" sz="1200" dirty="0">
                <a:latin typeface="Times New Roman"/>
                <a:cs typeface="Times New Roman"/>
              </a:rPr>
              <a:t> Disabilities. Retrieved 	from </a:t>
            </a:r>
            <a:r>
              <a:rPr lang="en-US" sz="1200" dirty="0">
                <a:latin typeface="Times New Roman"/>
                <a:cs typeface="Times New Roman"/>
                <a:hlinkClick r:id="rId7"/>
              </a:rPr>
              <a:t>https://vkc.mc.vanderbilt.edu/healthybodies/files/HealthyBodiesAppendix-Boys.pdf</a:t>
            </a:r>
            <a:r>
              <a:rPr lang="en-US" sz="1200" dirty="0">
                <a:latin typeface="Times New Roman"/>
                <a:cs typeface="Times New Roman"/>
              </a:rPr>
              <a:t> </a:t>
            </a:r>
          </a:p>
          <a:p>
            <a:pPr marL="0" indent="0">
              <a:spcBef>
                <a:spcPts val="0"/>
              </a:spcBef>
              <a:buNone/>
              <a:tabLst>
                <a:tab pos="514350" algn="l"/>
              </a:tabLst>
            </a:pPr>
            <a:r>
              <a:rPr lang="en-US" sz="1200" dirty="0" err="1">
                <a:latin typeface="Times New Roman"/>
                <a:cs typeface="Times New Roman"/>
              </a:rPr>
              <a:t>Weitlauf</a:t>
            </a:r>
            <a:r>
              <a:rPr lang="en-US" sz="1200" dirty="0">
                <a:latin typeface="Times New Roman"/>
                <a:cs typeface="Times New Roman"/>
              </a:rPr>
              <a:t>, A., et al. (2013). </a:t>
            </a:r>
            <a:r>
              <a:rPr lang="en-US" sz="1200" i="1" dirty="0">
                <a:latin typeface="Times New Roman"/>
                <a:cs typeface="Times New Roman"/>
              </a:rPr>
              <a:t>Healthy bodies for girls - Appendix. </a:t>
            </a:r>
            <a:r>
              <a:rPr lang="en-US" sz="1200" dirty="0">
                <a:latin typeface="Times New Roman"/>
                <a:cs typeface="Times New Roman"/>
              </a:rPr>
              <a:t>Vanderbilt Kennedy Center Consortium Leadership in Education 	and  </a:t>
            </a:r>
            <a:r>
              <a:rPr lang="en-US" sz="1200" dirty="0" err="1">
                <a:latin typeface="Times New Roman"/>
                <a:cs typeface="Times New Roman"/>
              </a:rPr>
              <a:t>Neuordevelopmental</a:t>
            </a:r>
            <a:r>
              <a:rPr lang="en-US" sz="1200" dirty="0">
                <a:latin typeface="Times New Roman"/>
                <a:cs typeface="Times New Roman"/>
              </a:rPr>
              <a:t> Disabilities. Retrieved 	from </a:t>
            </a:r>
            <a:r>
              <a:rPr lang="en-US" sz="1200" dirty="0">
                <a:latin typeface="Times New Roman"/>
                <a:cs typeface="Times New Roman"/>
                <a:hlinkClick r:id="rId8"/>
              </a:rPr>
              <a:t>https://vkc.mc.vanderbilt.edu/healthybodies/files/HealthyBodiesAppendix-Girls.pdf</a:t>
            </a:r>
            <a:r>
              <a:rPr lang="en-US" sz="1200" dirty="0">
                <a:latin typeface="Times New Roman"/>
                <a:cs typeface="Times New Roman"/>
              </a:rPr>
              <a:t> </a:t>
            </a:r>
            <a:endParaRPr lang="en-US" dirty="0">
              <a:latin typeface="Times New Roman"/>
              <a:cs typeface="Times New Roman"/>
            </a:endParaRPr>
          </a:p>
          <a:p>
            <a:pPr marL="0" indent="0">
              <a:buNone/>
            </a:pPr>
            <a:endParaRPr lang="en-US" sz="1200" dirty="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F71ECBEC-498F-4D11-87C7-168C52E29B7C}" type="slidenum">
              <a:rPr lang="en-US" smtClean="0"/>
              <a:t>66</a:t>
            </a:fld>
            <a:endParaRPr lang="en-US"/>
          </a:p>
        </p:txBody>
      </p:sp>
    </p:spTree>
    <p:extLst>
      <p:ext uri="{BB962C8B-B14F-4D97-AF65-F5344CB8AC3E}">
        <p14:creationId xmlns:p14="http://schemas.microsoft.com/office/powerpoint/2010/main" val="40131224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Challenging Subject Matter</a:t>
            </a:r>
          </a:p>
        </p:txBody>
      </p:sp>
      <p:pic>
        <p:nvPicPr>
          <p:cNvPr id="4" name="Content Placeholder 3"/>
          <p:cNvPicPr>
            <a:picLocks noGrp="1" noChangeAspect="1"/>
          </p:cNvPicPr>
          <p:nvPr>
            <p:ph idx="1"/>
          </p:nvPr>
        </p:nvPicPr>
        <p:blipFill>
          <a:blip r:embed="rId3"/>
          <a:stretch>
            <a:fillRect/>
          </a:stretch>
        </p:blipFill>
        <p:spPr>
          <a:xfrm>
            <a:off x="303542" y="1955514"/>
            <a:ext cx="4632735" cy="4525963"/>
          </a:xfrm>
          <a:prstGeom prst="rect">
            <a:avLst/>
          </a:prstGeom>
        </p:spPr>
      </p:pic>
      <p:pic>
        <p:nvPicPr>
          <p:cNvPr id="3" name="Picture 2"/>
          <p:cNvPicPr>
            <a:picLocks noChangeAspect="1"/>
          </p:cNvPicPr>
          <p:nvPr/>
        </p:nvPicPr>
        <p:blipFill>
          <a:blip r:embed="rId4"/>
          <a:stretch>
            <a:fillRect/>
          </a:stretch>
        </p:blipFill>
        <p:spPr>
          <a:xfrm rot="675606">
            <a:off x="6493480" y="1412113"/>
            <a:ext cx="2095500" cy="2790825"/>
          </a:xfrm>
          <a:prstGeom prst="rect">
            <a:avLst/>
          </a:prstGeom>
        </p:spPr>
      </p:pic>
      <p:pic>
        <p:nvPicPr>
          <p:cNvPr id="6" name="Picture 5"/>
          <p:cNvPicPr>
            <a:picLocks noChangeAspect="1"/>
          </p:cNvPicPr>
          <p:nvPr/>
        </p:nvPicPr>
        <p:blipFill>
          <a:blip r:embed="rId5"/>
          <a:stretch>
            <a:fillRect/>
          </a:stretch>
        </p:blipFill>
        <p:spPr>
          <a:xfrm rot="21216888">
            <a:off x="5064108" y="3861426"/>
            <a:ext cx="3770616" cy="2509174"/>
          </a:xfrm>
          <a:prstGeom prst="rect">
            <a:avLst/>
          </a:prstGeom>
        </p:spPr>
      </p:pic>
      <p:pic>
        <p:nvPicPr>
          <p:cNvPr id="5" name="Picture 4"/>
          <p:cNvPicPr>
            <a:picLocks noChangeAspect="1"/>
          </p:cNvPicPr>
          <p:nvPr/>
        </p:nvPicPr>
        <p:blipFill>
          <a:blip r:embed="rId6"/>
          <a:stretch>
            <a:fillRect/>
          </a:stretch>
        </p:blipFill>
        <p:spPr>
          <a:xfrm>
            <a:off x="4414423" y="1305823"/>
            <a:ext cx="2143125" cy="2143125"/>
          </a:xfrm>
          <a:prstGeom prst="rect">
            <a:avLst/>
          </a:prstGeom>
        </p:spPr>
      </p:pic>
      <p:sp>
        <p:nvSpPr>
          <p:cNvPr id="7" name="Slide Number Placeholder 6"/>
          <p:cNvSpPr>
            <a:spLocks noGrp="1"/>
          </p:cNvSpPr>
          <p:nvPr>
            <p:ph type="sldNum" sz="quarter" idx="12"/>
          </p:nvPr>
        </p:nvSpPr>
        <p:spPr/>
        <p:txBody>
          <a:bodyPr/>
          <a:lstStyle/>
          <a:p>
            <a:fld id="{F71ECBEC-498F-4D11-87C7-168C52E29B7C}" type="slidenum">
              <a:rPr lang="en-US" smtClean="0"/>
              <a:t>67</a:t>
            </a:fld>
            <a:endParaRPr lang="en-US"/>
          </a:p>
        </p:txBody>
      </p:sp>
    </p:spTree>
    <p:extLst>
      <p:ext uri="{BB962C8B-B14F-4D97-AF65-F5344CB8AC3E}">
        <p14:creationId xmlns:p14="http://schemas.microsoft.com/office/powerpoint/2010/main" val="30462257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246580" y="806835"/>
            <a:ext cx="8626205" cy="4678024"/>
          </a:xfrm>
          <a:prstGeom prst="rect">
            <a:avLst/>
          </a:prstGeom>
        </p:spPr>
      </p:pic>
      <p:sp>
        <p:nvSpPr>
          <p:cNvPr id="5" name="Slide Number Placeholder 4"/>
          <p:cNvSpPr>
            <a:spLocks noGrp="1"/>
          </p:cNvSpPr>
          <p:nvPr>
            <p:ph type="sldNum" sz="quarter" idx="12"/>
          </p:nvPr>
        </p:nvSpPr>
        <p:spPr/>
        <p:txBody>
          <a:bodyPr/>
          <a:lstStyle/>
          <a:p>
            <a:fld id="{F71ECBEC-498F-4D11-87C7-168C52E29B7C}" type="slidenum">
              <a:rPr lang="en-US" smtClean="0"/>
              <a:t>68</a:t>
            </a:fld>
            <a:endParaRPr lang="en-US"/>
          </a:p>
        </p:txBody>
      </p:sp>
    </p:spTree>
    <p:extLst>
      <p:ext uri="{BB962C8B-B14F-4D97-AF65-F5344CB8AC3E}">
        <p14:creationId xmlns:p14="http://schemas.microsoft.com/office/powerpoint/2010/main" val="36770948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806165" y="542925"/>
            <a:ext cx="7766336" cy="5949014"/>
          </a:xfrm>
          <a:prstGeom prst="rect">
            <a:avLst/>
          </a:prstGeom>
        </p:spPr>
      </p:pic>
      <p:sp>
        <p:nvSpPr>
          <p:cNvPr id="5" name="Slide Number Placeholder 4"/>
          <p:cNvSpPr>
            <a:spLocks noGrp="1"/>
          </p:cNvSpPr>
          <p:nvPr>
            <p:ph type="sldNum" sz="quarter" idx="12"/>
          </p:nvPr>
        </p:nvSpPr>
        <p:spPr/>
        <p:txBody>
          <a:bodyPr/>
          <a:lstStyle/>
          <a:p>
            <a:fld id="{F71ECBEC-498F-4D11-87C7-168C52E29B7C}" type="slidenum">
              <a:rPr lang="en-US" smtClean="0"/>
              <a:t>69</a:t>
            </a:fld>
            <a:endParaRPr lang="en-US"/>
          </a:p>
        </p:txBody>
      </p:sp>
    </p:spTree>
    <p:extLst>
      <p:ext uri="{BB962C8B-B14F-4D97-AF65-F5344CB8AC3E}">
        <p14:creationId xmlns:p14="http://schemas.microsoft.com/office/powerpoint/2010/main" val="3634318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Growing Public Awareness </a:t>
            </a:r>
            <a:br>
              <a:rPr lang="en-US" b="1" dirty="0"/>
            </a:br>
            <a:r>
              <a:rPr lang="en-US" b="1" dirty="0"/>
              <a:t>of Sexual Violence</a:t>
            </a:r>
          </a:p>
        </p:txBody>
      </p:sp>
      <p:sp>
        <p:nvSpPr>
          <p:cNvPr id="3" name="Content Placeholder 2"/>
          <p:cNvSpPr>
            <a:spLocks noGrp="1"/>
          </p:cNvSpPr>
          <p:nvPr>
            <p:ph idx="1"/>
          </p:nvPr>
        </p:nvSpPr>
        <p:spPr>
          <a:xfrm>
            <a:off x="137160" y="3035032"/>
            <a:ext cx="8229600" cy="3321318"/>
          </a:xfrm>
        </p:spPr>
        <p:txBody>
          <a:bodyPr>
            <a:normAutofit fontScale="92500"/>
          </a:bodyPr>
          <a:lstStyle/>
          <a:p>
            <a:r>
              <a:rPr lang="en-US" dirty="0"/>
              <a:t>Me Too Movement</a:t>
            </a:r>
          </a:p>
          <a:p>
            <a:r>
              <a:rPr lang="en-US" dirty="0"/>
              <a:t>Times Up</a:t>
            </a:r>
          </a:p>
          <a:p>
            <a:r>
              <a:rPr lang="en-US" dirty="0"/>
              <a:t>Epstein Case</a:t>
            </a:r>
          </a:p>
          <a:p>
            <a:r>
              <a:rPr lang="en-US" dirty="0"/>
              <a:t>US Supreme court confirmation of Brett Kavanaugh</a:t>
            </a:r>
          </a:p>
          <a:p>
            <a:r>
              <a:rPr lang="en-US" dirty="0"/>
              <a:t>Sexual Assault Case by Healthcare worker in AZ</a:t>
            </a:r>
          </a:p>
          <a:p>
            <a:pPr marL="0" indent="0">
              <a:buNone/>
            </a:pPr>
            <a:endParaRPr lang="en-US" dirty="0"/>
          </a:p>
          <a:p>
            <a:endParaRPr lang="en-US" dirty="0"/>
          </a:p>
        </p:txBody>
      </p:sp>
      <p:pic>
        <p:nvPicPr>
          <p:cNvPr id="4" name="Picture 3"/>
          <p:cNvPicPr>
            <a:picLocks noChangeAspect="1"/>
          </p:cNvPicPr>
          <p:nvPr/>
        </p:nvPicPr>
        <p:blipFill>
          <a:blip r:embed="rId3"/>
          <a:stretch>
            <a:fillRect/>
          </a:stretch>
        </p:blipFill>
        <p:spPr>
          <a:xfrm rot="458703">
            <a:off x="4052876" y="1863795"/>
            <a:ext cx="4654307" cy="2618048"/>
          </a:xfrm>
          <a:prstGeom prst="rect">
            <a:avLst/>
          </a:prstGeom>
        </p:spPr>
      </p:pic>
      <p:sp>
        <p:nvSpPr>
          <p:cNvPr id="5" name="Slide Number Placeholder 4"/>
          <p:cNvSpPr>
            <a:spLocks noGrp="1"/>
          </p:cNvSpPr>
          <p:nvPr>
            <p:ph type="sldNum" sz="quarter" idx="12"/>
          </p:nvPr>
        </p:nvSpPr>
        <p:spPr/>
        <p:txBody>
          <a:bodyPr/>
          <a:lstStyle/>
          <a:p>
            <a:fld id="{F71ECBEC-498F-4D11-87C7-168C52E29B7C}" type="slidenum">
              <a:rPr lang="en-US" smtClean="0"/>
              <a:t>7</a:t>
            </a:fld>
            <a:endParaRPr lang="en-US"/>
          </a:p>
        </p:txBody>
      </p:sp>
    </p:spTree>
    <p:extLst>
      <p:ext uri="{BB962C8B-B14F-4D97-AF65-F5344CB8AC3E}">
        <p14:creationId xmlns:p14="http://schemas.microsoft.com/office/powerpoint/2010/main" val="1571824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Disproportionate Representation</a:t>
            </a:r>
          </a:p>
        </p:txBody>
      </p:sp>
      <p:sp>
        <p:nvSpPr>
          <p:cNvPr id="3" name="Content Placeholder 2"/>
          <p:cNvSpPr>
            <a:spLocks noGrp="1"/>
          </p:cNvSpPr>
          <p:nvPr>
            <p:ph idx="1"/>
          </p:nvPr>
        </p:nvSpPr>
        <p:spPr/>
        <p:txBody>
          <a:bodyPr>
            <a:normAutofit/>
          </a:bodyPr>
          <a:lstStyle/>
          <a:p>
            <a:r>
              <a:rPr lang="en-US" sz="4000" dirty="0"/>
              <a:t>Younger people</a:t>
            </a:r>
          </a:p>
          <a:p>
            <a:r>
              <a:rPr lang="en-US" sz="4000" dirty="0"/>
              <a:t>Women</a:t>
            </a:r>
          </a:p>
          <a:p>
            <a:r>
              <a:rPr lang="en-US" sz="4000" dirty="0"/>
              <a:t>Native Americans</a:t>
            </a:r>
          </a:p>
          <a:p>
            <a:r>
              <a:rPr lang="en-US" sz="4000" dirty="0"/>
              <a:t>People with Disabilities</a:t>
            </a:r>
          </a:p>
          <a:p>
            <a:r>
              <a:rPr lang="en-US" sz="4000" dirty="0"/>
              <a:t>Transgender people</a:t>
            </a:r>
          </a:p>
        </p:txBody>
      </p:sp>
      <p:pic>
        <p:nvPicPr>
          <p:cNvPr id="3074" name="Picture 2" descr="Bar graph depicts the average number of sexual assaults by race, per year. Races include white (180,000), black (25,000), hispanic (40,000), and other (20,000). Total is approximately 290,0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564105"/>
            <a:ext cx="2838323" cy="28194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lide Number Placeholder 3"/>
          <p:cNvSpPr>
            <a:spLocks noGrp="1"/>
          </p:cNvSpPr>
          <p:nvPr>
            <p:ph type="sldNum" sz="quarter" idx="12"/>
          </p:nvPr>
        </p:nvSpPr>
        <p:spPr/>
        <p:txBody>
          <a:bodyPr/>
          <a:lstStyle/>
          <a:p>
            <a:fld id="{F71ECBEC-498F-4D11-87C7-168C52E29B7C}" type="slidenum">
              <a:rPr lang="en-US" smtClean="0"/>
              <a:t>8</a:t>
            </a:fld>
            <a:endParaRPr lang="en-US"/>
          </a:p>
        </p:txBody>
      </p:sp>
    </p:spTree>
    <p:extLst>
      <p:ext uri="{BB962C8B-B14F-4D97-AF65-F5344CB8AC3E}">
        <p14:creationId xmlns:p14="http://schemas.microsoft.com/office/powerpoint/2010/main" val="551642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Review: </a:t>
            </a:r>
            <a:br>
              <a:rPr lang="en-US" b="1" dirty="0"/>
            </a:br>
            <a:r>
              <a:rPr lang="en-US" b="1" dirty="0"/>
              <a:t>What are developmental disabilities?</a:t>
            </a:r>
          </a:p>
        </p:txBody>
      </p:sp>
      <p:sp>
        <p:nvSpPr>
          <p:cNvPr id="3" name="Content Placeholder 2"/>
          <p:cNvSpPr>
            <a:spLocks noGrp="1"/>
          </p:cNvSpPr>
          <p:nvPr>
            <p:ph idx="1"/>
          </p:nvPr>
        </p:nvSpPr>
        <p:spPr>
          <a:xfrm>
            <a:off x="243840" y="1738312"/>
            <a:ext cx="8442960" cy="4800600"/>
          </a:xfrm>
        </p:spPr>
        <p:txBody>
          <a:bodyPr>
            <a:normAutofit lnSpcReduction="10000"/>
          </a:bodyPr>
          <a:lstStyle/>
          <a:p>
            <a:pPr marL="860425" indent="-285750"/>
            <a:r>
              <a:rPr lang="en-US" dirty="0"/>
              <a:t>Cognitive, physical, or both </a:t>
            </a:r>
          </a:p>
          <a:p>
            <a:pPr marL="860425" indent="-285750"/>
            <a:r>
              <a:rPr lang="en-US" dirty="0"/>
              <a:t>Onset before the age of 22</a:t>
            </a:r>
          </a:p>
          <a:p>
            <a:pPr marL="860425" indent="-285750"/>
            <a:r>
              <a:rPr lang="en-US" dirty="0"/>
              <a:t>Likely to be lifelong</a:t>
            </a:r>
          </a:p>
          <a:p>
            <a:pPr marL="860425" indent="-285750"/>
            <a:r>
              <a:rPr lang="en-US" dirty="0"/>
              <a:t>Some common types:</a:t>
            </a:r>
          </a:p>
          <a:p>
            <a:pPr marL="1260475" lvl="2"/>
            <a:r>
              <a:rPr lang="en-US" dirty="0"/>
              <a:t>Intellectual Disability</a:t>
            </a:r>
          </a:p>
          <a:p>
            <a:pPr marL="1260475" lvl="2"/>
            <a:r>
              <a:rPr lang="en-US" dirty="0"/>
              <a:t>Autism Spectrum Disorder</a:t>
            </a:r>
          </a:p>
          <a:p>
            <a:pPr marL="1260475" lvl="2"/>
            <a:r>
              <a:rPr lang="en-US" dirty="0"/>
              <a:t>Cerebral Palsy</a:t>
            </a:r>
          </a:p>
          <a:p>
            <a:pPr marL="1260475" lvl="2"/>
            <a:r>
              <a:rPr lang="en-US" dirty="0"/>
              <a:t>Down syndrome</a:t>
            </a:r>
          </a:p>
          <a:p>
            <a:pPr marL="1260475" lvl="2"/>
            <a:r>
              <a:rPr lang="en-US" dirty="0"/>
              <a:t>Fetal Alcohol Spectrum Disorder</a:t>
            </a:r>
            <a:br>
              <a:rPr lang="en-US" dirty="0"/>
            </a:br>
            <a:endParaRPr lang="en-US" b="1" dirty="0"/>
          </a:p>
        </p:txBody>
      </p:sp>
      <p:sp>
        <p:nvSpPr>
          <p:cNvPr id="4" name="TextBox 3"/>
          <p:cNvSpPr txBox="1"/>
          <p:nvPr/>
        </p:nvSpPr>
        <p:spPr>
          <a:xfrm>
            <a:off x="457200" y="6091626"/>
            <a:ext cx="2362200" cy="369332"/>
          </a:xfrm>
          <a:prstGeom prst="rect">
            <a:avLst/>
          </a:prstGeom>
          <a:noFill/>
        </p:spPr>
        <p:txBody>
          <a:bodyPr wrap="square" rtlCol="0">
            <a:spAutoFit/>
          </a:bodyPr>
          <a:lstStyle/>
          <a:p>
            <a:pPr lvl="0">
              <a:defRPr/>
            </a:pPr>
            <a:r>
              <a:rPr lang="en-US" b="1">
                <a:latin typeface="+mj-lt"/>
              </a:rPr>
              <a:t>www.aaidd.org</a:t>
            </a:r>
            <a:endParaRPr lang="en-US" sz="2400" b="1">
              <a:latin typeface="+mj-lt"/>
            </a:endParaRPr>
          </a:p>
        </p:txBody>
      </p:sp>
      <p:sp>
        <p:nvSpPr>
          <p:cNvPr id="5" name="Slide Number Placeholder 4"/>
          <p:cNvSpPr>
            <a:spLocks noGrp="1"/>
          </p:cNvSpPr>
          <p:nvPr>
            <p:ph type="sldNum" sz="quarter" idx="12"/>
          </p:nvPr>
        </p:nvSpPr>
        <p:spPr/>
        <p:txBody>
          <a:bodyPr/>
          <a:lstStyle/>
          <a:p>
            <a:fld id="{F71ECBEC-498F-4D11-87C7-168C52E29B7C}" type="slidenum">
              <a:rPr lang="en-US" smtClean="0"/>
              <a:t>9</a:t>
            </a:fld>
            <a:endParaRPr lang="en-US"/>
          </a:p>
        </p:txBody>
      </p:sp>
    </p:spTree>
    <p:extLst>
      <p:ext uri="{BB962C8B-B14F-4D97-AF65-F5344CB8AC3E}">
        <p14:creationId xmlns:p14="http://schemas.microsoft.com/office/powerpoint/2010/main" val="2317481839"/>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CIDD White background with logo Standard Scre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8020</TotalTime>
  <Words>12199</Words>
  <Application>Microsoft Office PowerPoint</Application>
  <PresentationFormat>On-screen Show (4:3)</PresentationFormat>
  <Paragraphs>1169</Paragraphs>
  <Slides>69</Slides>
  <Notes>64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69</vt:i4>
      </vt:variant>
    </vt:vector>
  </HeadingPairs>
  <TitlesOfParts>
    <vt:vector size="79" baseType="lpstr">
      <vt:lpstr>Arial</vt:lpstr>
      <vt:lpstr>Calibri</vt:lpstr>
      <vt:lpstr>Cambria</vt:lpstr>
      <vt:lpstr>Courier New</vt:lpstr>
      <vt:lpstr>Garamond</vt:lpstr>
      <vt:lpstr>Symbol</vt:lpstr>
      <vt:lpstr>Times New Roman</vt:lpstr>
      <vt:lpstr>Wingdings</vt:lpstr>
      <vt:lpstr>CIDD White background with logo Standard Screen</vt:lpstr>
      <vt:lpstr>Office Theme</vt:lpstr>
      <vt:lpstr>2019 CIDD COMMUNITY TALK SERIES  Addressing  the Sexual Violence Epidemic  in the IDD Community</vt:lpstr>
      <vt:lpstr>Objectives</vt:lpstr>
      <vt:lpstr>What Constitutes Sexual Violence?</vt:lpstr>
      <vt:lpstr>Sexual Violence in the US</vt:lpstr>
      <vt:lpstr>Impacts Everyone</vt:lpstr>
      <vt:lpstr>Trending Downward</vt:lpstr>
      <vt:lpstr>Growing Public Awareness  of Sexual Violence</vt:lpstr>
      <vt:lpstr>Disproportionate Representation</vt:lpstr>
      <vt:lpstr>Review:  What are developmental disabilities?</vt:lpstr>
      <vt:lpstr>IDD Community  is a vulnerable population…</vt:lpstr>
      <vt:lpstr>Complex issue: NPR’s Abused and Betrayed </vt:lpstr>
      <vt:lpstr>Complex Issues (cont.)</vt:lpstr>
      <vt:lpstr>Why are people with I/DD more vulnerable?</vt:lpstr>
      <vt:lpstr>Even More Vulnerable</vt:lpstr>
      <vt:lpstr>PowerPoint Presentation</vt:lpstr>
      <vt:lpstr>How do we reduce sexual violence among Individuals with I/DD?</vt:lpstr>
      <vt:lpstr>Examples of addressing SV  in DD Community – U.S.</vt:lpstr>
      <vt:lpstr>Examples of addressing SV  in DD Community – U.S.</vt:lpstr>
      <vt:lpstr>Promising Practices: MA Disabled Persons Protection Commission (DPPC) </vt:lpstr>
      <vt:lpstr>NC Models in recent years</vt:lpstr>
      <vt:lpstr>North Carolina Sexual Violence Prevention Advisory Board</vt:lpstr>
      <vt:lpstr>“May I?” Movement</vt:lpstr>
      <vt:lpstr>PowerPoint Presentation</vt:lpstr>
      <vt:lpstr>If a survivor discloses to you: What you say  …can make a healing difference</vt:lpstr>
      <vt:lpstr>If a survivor discloses to you: What you do  …can make a healing difference</vt:lpstr>
      <vt:lpstr>If a survivor discloses to you: What you do  …can make a healing difference</vt:lpstr>
      <vt:lpstr>If a survivor discloses to you: Reporting/Seeking Support/Getting Involved</vt:lpstr>
      <vt:lpstr>What are we doing at CIDD?</vt:lpstr>
      <vt:lpstr>Collective Impact  -  Address complex, large-scale issues</vt:lpstr>
      <vt:lpstr>Our Collective Impact:          15+ Committed NC Partners </vt:lpstr>
      <vt:lpstr>Consider all Stakeholders</vt:lpstr>
      <vt:lpstr>Prevention through Education</vt:lpstr>
      <vt:lpstr>Comprehensive Sexuality and Relationship Education (SRE)</vt:lpstr>
      <vt:lpstr>Nothing About Us Without Us</vt:lpstr>
      <vt:lpstr>Barriers to SRE in I/DD</vt:lpstr>
      <vt:lpstr>Consequences of Inadequate Sexuality Education</vt:lpstr>
      <vt:lpstr>Sexuality and Relationship Education for Youth with I/DD and Caregivers (SRE)</vt:lpstr>
      <vt:lpstr>LET’S TALK:  SRE Overview </vt:lpstr>
      <vt:lpstr>The Role of CAREGIVERS in SRE</vt:lpstr>
      <vt:lpstr>Common Values</vt:lpstr>
      <vt:lpstr>Where to Start with Students with I/DD</vt:lpstr>
      <vt:lpstr>PowerPoint Presentation</vt:lpstr>
      <vt:lpstr>Terri Cowenhouven</vt:lpstr>
      <vt:lpstr>Teaching Strategies</vt:lpstr>
      <vt:lpstr>PowerPoint Presentation</vt:lpstr>
      <vt:lpstr>PowerPoint Presentation</vt:lpstr>
      <vt:lpstr>PowerPoint Presentation</vt:lpstr>
      <vt:lpstr>Multi-Modal Learning</vt:lpstr>
      <vt:lpstr>Decision Making Skills</vt:lpstr>
      <vt:lpstr>PowerPoint Presentation</vt:lpstr>
      <vt:lpstr>PowerPoint Presentation</vt:lpstr>
      <vt:lpstr>Circles of Social Relationships</vt:lpstr>
      <vt:lpstr>Social Rules and Safety</vt:lpstr>
      <vt:lpstr>Public Vs. Private</vt:lpstr>
      <vt:lpstr>Consider Technology</vt:lpstr>
      <vt:lpstr>Learn the Rules</vt:lpstr>
      <vt:lpstr>Teachable Moments </vt:lpstr>
      <vt:lpstr>PowerPoint Presentation</vt:lpstr>
      <vt:lpstr>PowerPoint Presentation</vt:lpstr>
      <vt:lpstr>Benefits of SRE for I/DD </vt:lpstr>
      <vt:lpstr>PowerPoint Presentation</vt:lpstr>
      <vt:lpstr>PowerPoint Presentation</vt:lpstr>
      <vt:lpstr>PowerPoint Presentation</vt:lpstr>
      <vt:lpstr>PowerPoint Presentation</vt:lpstr>
      <vt:lpstr>References</vt:lpstr>
      <vt:lpstr>References</vt:lpstr>
      <vt:lpstr>Challenging Subject Matter</vt:lpstr>
      <vt:lpstr>PowerPoint Presentation</vt:lpstr>
      <vt:lpstr>PowerPoint Presentation</vt:lpstr>
    </vt:vector>
  </TitlesOfParts>
  <Company>The University of North Carolina at Chapel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Hiruma</dc:creator>
  <cp:lastModifiedBy>Parlier, Morgan</cp:lastModifiedBy>
  <cp:revision>104</cp:revision>
  <cp:lastPrinted>2019-11-24T19:15:31Z</cp:lastPrinted>
  <dcterms:created xsi:type="dcterms:W3CDTF">2016-04-05T17:41:19Z</dcterms:created>
  <dcterms:modified xsi:type="dcterms:W3CDTF">2019-12-02T17:01:53Z</dcterms:modified>
</cp:coreProperties>
</file>